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287" r:id="rId2"/>
    <p:sldId id="257" r:id="rId3"/>
    <p:sldId id="266" r:id="rId4"/>
    <p:sldId id="258" r:id="rId5"/>
    <p:sldId id="267" r:id="rId6"/>
    <p:sldId id="273" r:id="rId7"/>
    <p:sldId id="284" r:id="rId8"/>
    <p:sldId id="285" r:id="rId9"/>
    <p:sldId id="286" r:id="rId10"/>
    <p:sldId id="275" r:id="rId11"/>
    <p:sldId id="274" r:id="rId12"/>
    <p:sldId id="283" r:id="rId13"/>
    <p:sldId id="294" r:id="rId14"/>
    <p:sldId id="305" r:id="rId15"/>
    <p:sldId id="303" r:id="rId16"/>
    <p:sldId id="295" r:id="rId17"/>
    <p:sldId id="304" r:id="rId18"/>
    <p:sldId id="296" r:id="rId19"/>
    <p:sldId id="309" r:id="rId20"/>
    <p:sldId id="308" r:id="rId21"/>
    <p:sldId id="310" r:id="rId22"/>
    <p:sldId id="311" r:id="rId23"/>
    <p:sldId id="307" r:id="rId24"/>
    <p:sldId id="297" r:id="rId25"/>
    <p:sldId id="306" r:id="rId26"/>
    <p:sldId id="299" r:id="rId27"/>
    <p:sldId id="300" r:id="rId28"/>
    <p:sldId id="301" r:id="rId29"/>
    <p:sldId id="302" r:id="rId30"/>
    <p:sldId id="318" r:id="rId31"/>
    <p:sldId id="340" r:id="rId32"/>
    <p:sldId id="341" r:id="rId33"/>
    <p:sldId id="346" r:id="rId34"/>
    <p:sldId id="342" r:id="rId35"/>
    <p:sldId id="344" r:id="rId36"/>
    <p:sldId id="345" r:id="rId37"/>
    <p:sldId id="343" r:id="rId38"/>
    <p:sldId id="348" r:id="rId39"/>
    <p:sldId id="350" r:id="rId40"/>
    <p:sldId id="349" r:id="rId41"/>
    <p:sldId id="351" r:id="rId42"/>
    <p:sldId id="288" r:id="rId43"/>
    <p:sldId id="256" r:id="rId44"/>
    <p:sldId id="263" r:id="rId45"/>
    <p:sldId id="268" r:id="rId46"/>
    <p:sldId id="352" r:id="rId47"/>
    <p:sldId id="353" r:id="rId48"/>
    <p:sldId id="354" r:id="rId49"/>
    <p:sldId id="355" r:id="rId50"/>
    <p:sldId id="356" r:id="rId51"/>
    <p:sldId id="316" r:id="rId52"/>
    <p:sldId id="319" r:id="rId53"/>
    <p:sldId id="322" r:id="rId54"/>
    <p:sldId id="320" r:id="rId55"/>
    <p:sldId id="323" r:id="rId56"/>
    <p:sldId id="321" r:id="rId57"/>
    <p:sldId id="339" r:id="rId58"/>
    <p:sldId id="289" r:id="rId59"/>
    <p:sldId id="260" r:id="rId60"/>
    <p:sldId id="261" r:id="rId61"/>
    <p:sldId id="290" r:id="rId62"/>
    <p:sldId id="262" r:id="rId63"/>
    <p:sldId id="312" r:id="rId64"/>
    <p:sldId id="315" r:id="rId65"/>
    <p:sldId id="317" r:id="rId66"/>
    <p:sldId id="313" r:id="rId67"/>
    <p:sldId id="314" r:id="rId68"/>
    <p:sldId id="291" r:id="rId69"/>
    <p:sldId id="269" r:id="rId70"/>
    <p:sldId id="271" r:id="rId71"/>
    <p:sldId id="272" r:id="rId72"/>
    <p:sldId id="276" r:id="rId73"/>
    <p:sldId id="270" r:id="rId74"/>
    <p:sldId id="292" r:id="rId75"/>
    <p:sldId id="277" r:id="rId76"/>
    <p:sldId id="278" r:id="rId77"/>
    <p:sldId id="282" r:id="rId78"/>
    <p:sldId id="279" r:id="rId79"/>
    <p:sldId id="280" r:id="rId80"/>
    <p:sldId id="281" r:id="rId81"/>
    <p:sldId id="324" r:id="rId82"/>
    <p:sldId id="325" r:id="rId83"/>
    <p:sldId id="333" r:id="rId84"/>
    <p:sldId id="338" r:id="rId85"/>
    <p:sldId id="337" r:id="rId86"/>
    <p:sldId id="335" r:id="rId87"/>
    <p:sldId id="336" r:id="rId88"/>
    <p:sldId id="334" r:id="rId89"/>
    <p:sldId id="331" r:id="rId90"/>
    <p:sldId id="326" r:id="rId91"/>
    <p:sldId id="328" r:id="rId92"/>
    <p:sldId id="330" r:id="rId93"/>
    <p:sldId id="329" r:id="rId94"/>
    <p:sldId id="327" r:id="rId95"/>
    <p:sldId id="264" r:id="rId96"/>
    <p:sldId id="265" r:id="rId97"/>
  </p:sldIdLst>
  <p:sldSz cx="9144000" cy="13716000"/>
  <p:notesSz cx="7010400" cy="9296400"/>
  <p:defaultTextStyle>
    <a:defPPr>
      <a:defRPr lang="en-US"/>
    </a:defPPr>
    <a:lvl1pPr marL="0" algn="l" defTabSz="1670609" rtl="0" eaLnBrk="1" latinLnBrk="0" hangingPunct="1">
      <a:defRPr sz="3289" kern="1200">
        <a:solidFill>
          <a:schemeClr val="tx1"/>
        </a:solidFill>
        <a:latin typeface="+mn-lt"/>
        <a:ea typeface="+mn-ea"/>
        <a:cs typeface="+mn-cs"/>
      </a:defRPr>
    </a:lvl1pPr>
    <a:lvl2pPr marL="835304" algn="l" defTabSz="1670609" rtl="0" eaLnBrk="1" latinLnBrk="0" hangingPunct="1">
      <a:defRPr sz="3289" kern="1200">
        <a:solidFill>
          <a:schemeClr val="tx1"/>
        </a:solidFill>
        <a:latin typeface="+mn-lt"/>
        <a:ea typeface="+mn-ea"/>
        <a:cs typeface="+mn-cs"/>
      </a:defRPr>
    </a:lvl2pPr>
    <a:lvl3pPr marL="1670609" algn="l" defTabSz="1670609" rtl="0" eaLnBrk="1" latinLnBrk="0" hangingPunct="1">
      <a:defRPr sz="3289" kern="1200">
        <a:solidFill>
          <a:schemeClr val="tx1"/>
        </a:solidFill>
        <a:latin typeface="+mn-lt"/>
        <a:ea typeface="+mn-ea"/>
        <a:cs typeface="+mn-cs"/>
      </a:defRPr>
    </a:lvl3pPr>
    <a:lvl4pPr marL="2505913" algn="l" defTabSz="1670609" rtl="0" eaLnBrk="1" latinLnBrk="0" hangingPunct="1">
      <a:defRPr sz="3289" kern="1200">
        <a:solidFill>
          <a:schemeClr val="tx1"/>
        </a:solidFill>
        <a:latin typeface="+mn-lt"/>
        <a:ea typeface="+mn-ea"/>
        <a:cs typeface="+mn-cs"/>
      </a:defRPr>
    </a:lvl4pPr>
    <a:lvl5pPr marL="3341218" algn="l" defTabSz="1670609" rtl="0" eaLnBrk="1" latinLnBrk="0" hangingPunct="1">
      <a:defRPr sz="3289" kern="1200">
        <a:solidFill>
          <a:schemeClr val="tx1"/>
        </a:solidFill>
        <a:latin typeface="+mn-lt"/>
        <a:ea typeface="+mn-ea"/>
        <a:cs typeface="+mn-cs"/>
      </a:defRPr>
    </a:lvl5pPr>
    <a:lvl6pPr marL="4176522" algn="l" defTabSz="1670609" rtl="0" eaLnBrk="1" latinLnBrk="0" hangingPunct="1">
      <a:defRPr sz="3289" kern="1200">
        <a:solidFill>
          <a:schemeClr val="tx1"/>
        </a:solidFill>
        <a:latin typeface="+mn-lt"/>
        <a:ea typeface="+mn-ea"/>
        <a:cs typeface="+mn-cs"/>
      </a:defRPr>
    </a:lvl6pPr>
    <a:lvl7pPr marL="5011826" algn="l" defTabSz="1670609" rtl="0" eaLnBrk="1" latinLnBrk="0" hangingPunct="1">
      <a:defRPr sz="3289" kern="1200">
        <a:solidFill>
          <a:schemeClr val="tx1"/>
        </a:solidFill>
        <a:latin typeface="+mn-lt"/>
        <a:ea typeface="+mn-ea"/>
        <a:cs typeface="+mn-cs"/>
      </a:defRPr>
    </a:lvl7pPr>
    <a:lvl8pPr marL="5847131" algn="l" defTabSz="1670609" rtl="0" eaLnBrk="1" latinLnBrk="0" hangingPunct="1">
      <a:defRPr sz="3289" kern="1200">
        <a:solidFill>
          <a:schemeClr val="tx1"/>
        </a:solidFill>
        <a:latin typeface="+mn-lt"/>
        <a:ea typeface="+mn-ea"/>
        <a:cs typeface="+mn-cs"/>
      </a:defRPr>
    </a:lvl8pPr>
    <a:lvl9pPr marL="6682435" algn="l" defTabSz="1670609" rtl="0" eaLnBrk="1" latinLnBrk="0" hangingPunct="1">
      <a:defRPr sz="3289"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2F895C14-57BC-4CDB-8F17-5ED2796318BB}">
          <p14:sldIdLst>
            <p14:sldId id="287"/>
            <p14:sldId id="257"/>
            <p14:sldId id="266"/>
            <p14:sldId id="258"/>
            <p14:sldId id="267"/>
            <p14:sldId id="273"/>
            <p14:sldId id="284"/>
            <p14:sldId id="285"/>
            <p14:sldId id="286"/>
            <p14:sldId id="275"/>
            <p14:sldId id="274"/>
            <p14:sldId id="283"/>
            <p14:sldId id="294"/>
            <p14:sldId id="305"/>
            <p14:sldId id="303"/>
            <p14:sldId id="295"/>
            <p14:sldId id="304"/>
            <p14:sldId id="296"/>
            <p14:sldId id="309"/>
            <p14:sldId id="308"/>
            <p14:sldId id="310"/>
            <p14:sldId id="311"/>
            <p14:sldId id="307"/>
            <p14:sldId id="297"/>
            <p14:sldId id="306"/>
            <p14:sldId id="299"/>
            <p14:sldId id="300"/>
            <p14:sldId id="301"/>
            <p14:sldId id="302"/>
            <p14:sldId id="318"/>
            <p14:sldId id="340"/>
            <p14:sldId id="341"/>
            <p14:sldId id="346"/>
            <p14:sldId id="342"/>
            <p14:sldId id="344"/>
            <p14:sldId id="345"/>
            <p14:sldId id="343"/>
            <p14:sldId id="348"/>
            <p14:sldId id="350"/>
            <p14:sldId id="349"/>
            <p14:sldId id="351"/>
          </p14:sldIdLst>
        </p14:section>
        <p14:section name="People" id="{AE3F01FA-31C6-4EFE-B08C-897497C4222F}">
          <p14:sldIdLst>
            <p14:sldId id="288"/>
            <p14:sldId id="256"/>
            <p14:sldId id="263"/>
            <p14:sldId id="268"/>
          </p14:sldIdLst>
        </p14:section>
        <p14:section name="News" id="{84043BB9-9FEF-4AC0-982A-AE19D5344096}">
          <p14:sldIdLst>
            <p14:sldId id="352"/>
            <p14:sldId id="353"/>
            <p14:sldId id="354"/>
            <p14:sldId id="355"/>
            <p14:sldId id="356"/>
          </p14:sldIdLst>
        </p14:section>
        <p14:section name="Individual Person Page" id="{053EEDA4-837C-4231-9EBA-407174E26E84}">
          <p14:sldIdLst>
            <p14:sldId id="316"/>
            <p14:sldId id="319"/>
            <p14:sldId id="322"/>
            <p14:sldId id="320"/>
            <p14:sldId id="323"/>
            <p14:sldId id="321"/>
            <p14:sldId id="339"/>
          </p14:sldIdLst>
        </p14:section>
        <p14:section name="Talks" id="{E6127384-8D09-4B8C-A9B5-7229DD1AFA83}">
          <p14:sldIdLst>
            <p14:sldId id="289"/>
            <p14:sldId id="260"/>
            <p14:sldId id="261"/>
          </p14:sldIdLst>
        </p14:section>
        <p14:section name="Publications" id="{A2D9A5A5-3AF6-498B-AE05-9D7909EC848A}">
          <p14:sldIdLst>
            <p14:sldId id="290"/>
            <p14:sldId id="262"/>
            <p14:sldId id="312"/>
            <p14:sldId id="315"/>
            <p14:sldId id="317"/>
            <p14:sldId id="313"/>
            <p14:sldId id="314"/>
          </p14:sldIdLst>
        </p14:section>
        <p14:section name="Project Gallery" id="{9A77CF58-06E2-4FC9-BA95-A6A942E6FB3B}">
          <p14:sldIdLst>
            <p14:sldId id="291"/>
            <p14:sldId id="269"/>
            <p14:sldId id="271"/>
            <p14:sldId id="272"/>
            <p14:sldId id="276"/>
            <p14:sldId id="270"/>
          </p14:sldIdLst>
        </p14:section>
        <p14:section name="Individual Project Page" id="{192F243F-E9F5-4C88-801D-A7DC4AFDF17E}">
          <p14:sldIdLst>
            <p14:sldId id="292"/>
            <p14:sldId id="277"/>
            <p14:sldId id="278"/>
            <p14:sldId id="282"/>
            <p14:sldId id="279"/>
            <p14:sldId id="280"/>
            <p14:sldId id="281"/>
            <p14:sldId id="324"/>
            <p14:sldId id="325"/>
            <p14:sldId id="333"/>
            <p14:sldId id="338"/>
            <p14:sldId id="337"/>
            <p14:sldId id="335"/>
            <p14:sldId id="336"/>
            <p14:sldId id="334"/>
            <p14:sldId id="331"/>
            <p14:sldId id="326"/>
            <p14:sldId id="328"/>
            <p14:sldId id="330"/>
            <p14:sldId id="329"/>
            <p14:sldId id="327"/>
          </p14:sldIdLst>
        </p14:section>
        <p14:section name="Projects" id="{AFC18BA1-3036-4260-9804-BD42EFBFE7C9}">
          <p14:sldIdLst>
            <p14:sldId id="264"/>
            <p14:sldId id="265"/>
          </p14:sldIdLst>
        </p14:section>
      </p14:sectionLst>
    </p:ext>
    <p:ext uri="{EFAFB233-063F-42B5-8137-9DF3F51BA10A}">
      <p15:sldGuideLst xmlns:p15="http://schemas.microsoft.com/office/powerpoint/2012/main">
        <p15:guide id="1" orient="horz" pos="2688" userDrawn="1">
          <p15:clr>
            <a:srgbClr val="A4A3A4"/>
          </p15:clr>
        </p15:guide>
        <p15:guide id="2" pos="10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n E. Froehlich" initials="JE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9CAC2"/>
    <a:srgbClr val="969696"/>
    <a:srgbClr val="777777"/>
    <a:srgbClr val="5F96D2"/>
    <a:srgbClr val="3E95D2"/>
    <a:srgbClr val="000000"/>
    <a:srgbClr val="464D59"/>
    <a:srgbClr val="21283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63" autoAdjust="0"/>
    <p:restoredTop sz="50000" autoAdjust="0"/>
  </p:normalViewPr>
  <p:slideViewPr>
    <p:cSldViewPr>
      <p:cViewPr>
        <p:scale>
          <a:sx n="60" d="100"/>
          <a:sy n="60" d="100"/>
        </p:scale>
        <p:origin x="2472" y="-558"/>
      </p:cViewPr>
      <p:guideLst>
        <p:guide orient="horz" pos="2688"/>
        <p:guide pos="1008"/>
      </p:guideLst>
    </p:cSldViewPr>
  </p:slideViewPr>
  <p:notesTextViewPr>
    <p:cViewPr>
      <p:scale>
        <a:sx n="3" d="2"/>
        <a:sy n="3" d="2"/>
      </p:scale>
      <p:origin x="0" y="0"/>
    </p:cViewPr>
  </p:notesTextViewPr>
  <p:sorterViewPr>
    <p:cViewPr>
      <p:scale>
        <a:sx n="100" d="100"/>
        <a:sy n="100" d="100"/>
      </p:scale>
      <p:origin x="0" y="-247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1A9CAE81-3534-4B93-B7D0-4DBEBE94CEA9}" type="datetimeFigureOut">
              <a:rPr lang="en-US" smtClean="0"/>
              <a:t>7/2/2018</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F9CE1D73-4013-4B62-AF82-A13F7F68F948}" type="slidenum">
              <a:rPr lang="en-US" smtClean="0"/>
              <a:t>‹#›</a:t>
            </a:fld>
            <a:endParaRPr lang="en-US"/>
          </a:p>
        </p:txBody>
      </p:sp>
    </p:spTree>
    <p:extLst>
      <p:ext uri="{BB962C8B-B14F-4D97-AF65-F5344CB8AC3E}">
        <p14:creationId xmlns:p14="http://schemas.microsoft.com/office/powerpoint/2010/main" val="35176019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E16CA27-1C96-4C70-8822-F441D0189207}" type="datetimeFigureOut">
              <a:rPr lang="en-US" smtClean="0"/>
              <a:t>7/2/2018</a:t>
            </a:fld>
            <a:endParaRPr lang="en-US"/>
          </a:p>
        </p:txBody>
      </p:sp>
      <p:sp>
        <p:nvSpPr>
          <p:cNvPr id="4" name="Slide Image Placeholder 3"/>
          <p:cNvSpPr>
            <a:spLocks noGrp="1" noRot="1" noChangeAspect="1"/>
          </p:cNvSpPr>
          <p:nvPr>
            <p:ph type="sldImg" idx="2"/>
          </p:nvPr>
        </p:nvSpPr>
        <p:spPr>
          <a:xfrm>
            <a:off x="2343150" y="696913"/>
            <a:ext cx="23241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F65E46E-A3AA-40E1-9510-78F028B0BF19}" type="slidenum">
              <a:rPr lang="en-US" smtClean="0"/>
              <a:t>‹#›</a:t>
            </a:fld>
            <a:endParaRPr lang="en-US"/>
          </a:p>
        </p:txBody>
      </p:sp>
    </p:spTree>
    <p:extLst>
      <p:ext uri="{BB962C8B-B14F-4D97-AF65-F5344CB8AC3E}">
        <p14:creationId xmlns:p14="http://schemas.microsoft.com/office/powerpoint/2010/main" val="1782457250"/>
      </p:ext>
    </p:extLst>
  </p:cSld>
  <p:clrMap bg1="lt1" tx1="dk1" bg2="lt2" tx2="dk2" accent1="accent1" accent2="accent2" accent3="accent3" accent4="accent4" accent5="accent5" accent6="accent6" hlink="hlink" folHlink="folHlink"/>
  <p:notesStyle>
    <a:lvl1pPr marL="0" algn="l" defTabSz="1670609" rtl="0" eaLnBrk="1" latinLnBrk="0" hangingPunct="1">
      <a:defRPr sz="2192" kern="1200">
        <a:solidFill>
          <a:schemeClr val="tx1"/>
        </a:solidFill>
        <a:latin typeface="+mn-lt"/>
        <a:ea typeface="+mn-ea"/>
        <a:cs typeface="+mn-cs"/>
      </a:defRPr>
    </a:lvl1pPr>
    <a:lvl2pPr marL="835304" algn="l" defTabSz="1670609" rtl="0" eaLnBrk="1" latinLnBrk="0" hangingPunct="1">
      <a:defRPr sz="2192" kern="1200">
        <a:solidFill>
          <a:schemeClr val="tx1"/>
        </a:solidFill>
        <a:latin typeface="+mn-lt"/>
        <a:ea typeface="+mn-ea"/>
        <a:cs typeface="+mn-cs"/>
      </a:defRPr>
    </a:lvl2pPr>
    <a:lvl3pPr marL="1670609" algn="l" defTabSz="1670609" rtl="0" eaLnBrk="1" latinLnBrk="0" hangingPunct="1">
      <a:defRPr sz="2192" kern="1200">
        <a:solidFill>
          <a:schemeClr val="tx1"/>
        </a:solidFill>
        <a:latin typeface="+mn-lt"/>
        <a:ea typeface="+mn-ea"/>
        <a:cs typeface="+mn-cs"/>
      </a:defRPr>
    </a:lvl3pPr>
    <a:lvl4pPr marL="2505913" algn="l" defTabSz="1670609" rtl="0" eaLnBrk="1" latinLnBrk="0" hangingPunct="1">
      <a:defRPr sz="2192" kern="1200">
        <a:solidFill>
          <a:schemeClr val="tx1"/>
        </a:solidFill>
        <a:latin typeface="+mn-lt"/>
        <a:ea typeface="+mn-ea"/>
        <a:cs typeface="+mn-cs"/>
      </a:defRPr>
    </a:lvl4pPr>
    <a:lvl5pPr marL="3341218" algn="l" defTabSz="1670609" rtl="0" eaLnBrk="1" latinLnBrk="0" hangingPunct="1">
      <a:defRPr sz="2192" kern="1200">
        <a:solidFill>
          <a:schemeClr val="tx1"/>
        </a:solidFill>
        <a:latin typeface="+mn-lt"/>
        <a:ea typeface="+mn-ea"/>
        <a:cs typeface="+mn-cs"/>
      </a:defRPr>
    </a:lvl5pPr>
    <a:lvl6pPr marL="4176522" algn="l" defTabSz="1670609" rtl="0" eaLnBrk="1" latinLnBrk="0" hangingPunct="1">
      <a:defRPr sz="2192" kern="1200">
        <a:solidFill>
          <a:schemeClr val="tx1"/>
        </a:solidFill>
        <a:latin typeface="+mn-lt"/>
        <a:ea typeface="+mn-ea"/>
        <a:cs typeface="+mn-cs"/>
      </a:defRPr>
    </a:lvl6pPr>
    <a:lvl7pPr marL="5011826" algn="l" defTabSz="1670609" rtl="0" eaLnBrk="1" latinLnBrk="0" hangingPunct="1">
      <a:defRPr sz="2192" kern="1200">
        <a:solidFill>
          <a:schemeClr val="tx1"/>
        </a:solidFill>
        <a:latin typeface="+mn-lt"/>
        <a:ea typeface="+mn-ea"/>
        <a:cs typeface="+mn-cs"/>
      </a:defRPr>
    </a:lvl7pPr>
    <a:lvl8pPr marL="5847131" algn="l" defTabSz="1670609" rtl="0" eaLnBrk="1" latinLnBrk="0" hangingPunct="1">
      <a:defRPr sz="2192" kern="1200">
        <a:solidFill>
          <a:schemeClr val="tx1"/>
        </a:solidFill>
        <a:latin typeface="+mn-lt"/>
        <a:ea typeface="+mn-ea"/>
        <a:cs typeface="+mn-cs"/>
      </a:defRPr>
    </a:lvl8pPr>
    <a:lvl9pPr marL="6682435" algn="l" defTabSz="1670609" rtl="0" eaLnBrk="1" latinLnBrk="0" hangingPunct="1">
      <a:defRPr sz="219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13</a:t>
            </a:fld>
            <a:endParaRPr lang="en-US"/>
          </a:p>
        </p:txBody>
      </p:sp>
    </p:spTree>
    <p:extLst>
      <p:ext uri="{BB962C8B-B14F-4D97-AF65-F5344CB8AC3E}">
        <p14:creationId xmlns:p14="http://schemas.microsoft.com/office/powerpoint/2010/main" val="51371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22</a:t>
            </a:fld>
            <a:endParaRPr lang="en-US"/>
          </a:p>
        </p:txBody>
      </p:sp>
    </p:spTree>
    <p:extLst>
      <p:ext uri="{BB962C8B-B14F-4D97-AF65-F5344CB8AC3E}">
        <p14:creationId xmlns:p14="http://schemas.microsoft.com/office/powerpoint/2010/main" val="3863431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23</a:t>
            </a:fld>
            <a:endParaRPr lang="en-US"/>
          </a:p>
        </p:txBody>
      </p:sp>
    </p:spTree>
    <p:extLst>
      <p:ext uri="{BB962C8B-B14F-4D97-AF65-F5344CB8AC3E}">
        <p14:creationId xmlns:p14="http://schemas.microsoft.com/office/powerpoint/2010/main" val="833214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24</a:t>
            </a:fld>
            <a:endParaRPr lang="en-US"/>
          </a:p>
        </p:txBody>
      </p:sp>
    </p:spTree>
    <p:extLst>
      <p:ext uri="{BB962C8B-B14F-4D97-AF65-F5344CB8AC3E}">
        <p14:creationId xmlns:p14="http://schemas.microsoft.com/office/powerpoint/2010/main" val="1233872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25</a:t>
            </a:fld>
            <a:endParaRPr lang="en-US"/>
          </a:p>
        </p:txBody>
      </p:sp>
    </p:spTree>
    <p:extLst>
      <p:ext uri="{BB962C8B-B14F-4D97-AF65-F5344CB8AC3E}">
        <p14:creationId xmlns:p14="http://schemas.microsoft.com/office/powerpoint/2010/main" val="229455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26</a:t>
            </a:fld>
            <a:endParaRPr lang="en-US"/>
          </a:p>
        </p:txBody>
      </p:sp>
    </p:spTree>
    <p:extLst>
      <p:ext uri="{BB962C8B-B14F-4D97-AF65-F5344CB8AC3E}">
        <p14:creationId xmlns:p14="http://schemas.microsoft.com/office/powerpoint/2010/main" val="312227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27</a:t>
            </a:fld>
            <a:endParaRPr lang="en-US"/>
          </a:p>
        </p:txBody>
      </p:sp>
    </p:spTree>
    <p:extLst>
      <p:ext uri="{BB962C8B-B14F-4D97-AF65-F5344CB8AC3E}">
        <p14:creationId xmlns:p14="http://schemas.microsoft.com/office/powerpoint/2010/main" val="96175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28</a:t>
            </a:fld>
            <a:endParaRPr lang="en-US"/>
          </a:p>
        </p:txBody>
      </p:sp>
    </p:spTree>
    <p:extLst>
      <p:ext uri="{BB962C8B-B14F-4D97-AF65-F5344CB8AC3E}">
        <p14:creationId xmlns:p14="http://schemas.microsoft.com/office/powerpoint/2010/main" val="319553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29</a:t>
            </a:fld>
            <a:endParaRPr lang="en-US"/>
          </a:p>
        </p:txBody>
      </p:sp>
    </p:spTree>
    <p:extLst>
      <p:ext uri="{BB962C8B-B14F-4D97-AF65-F5344CB8AC3E}">
        <p14:creationId xmlns:p14="http://schemas.microsoft.com/office/powerpoint/2010/main" val="1558298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14</a:t>
            </a:fld>
            <a:endParaRPr lang="en-US"/>
          </a:p>
        </p:txBody>
      </p:sp>
    </p:spTree>
    <p:extLst>
      <p:ext uri="{BB962C8B-B14F-4D97-AF65-F5344CB8AC3E}">
        <p14:creationId xmlns:p14="http://schemas.microsoft.com/office/powerpoint/2010/main" val="238049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15</a:t>
            </a:fld>
            <a:endParaRPr lang="en-US"/>
          </a:p>
        </p:txBody>
      </p:sp>
    </p:spTree>
    <p:extLst>
      <p:ext uri="{BB962C8B-B14F-4D97-AF65-F5344CB8AC3E}">
        <p14:creationId xmlns:p14="http://schemas.microsoft.com/office/powerpoint/2010/main" val="117720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16</a:t>
            </a:fld>
            <a:endParaRPr lang="en-US"/>
          </a:p>
        </p:txBody>
      </p:sp>
    </p:spTree>
    <p:extLst>
      <p:ext uri="{BB962C8B-B14F-4D97-AF65-F5344CB8AC3E}">
        <p14:creationId xmlns:p14="http://schemas.microsoft.com/office/powerpoint/2010/main" val="1273133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17</a:t>
            </a:fld>
            <a:endParaRPr lang="en-US"/>
          </a:p>
        </p:txBody>
      </p:sp>
    </p:spTree>
    <p:extLst>
      <p:ext uri="{BB962C8B-B14F-4D97-AF65-F5344CB8AC3E}">
        <p14:creationId xmlns:p14="http://schemas.microsoft.com/office/powerpoint/2010/main" val="374764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18</a:t>
            </a:fld>
            <a:endParaRPr lang="en-US"/>
          </a:p>
        </p:txBody>
      </p:sp>
    </p:spTree>
    <p:extLst>
      <p:ext uri="{BB962C8B-B14F-4D97-AF65-F5344CB8AC3E}">
        <p14:creationId xmlns:p14="http://schemas.microsoft.com/office/powerpoint/2010/main" val="48159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19</a:t>
            </a:fld>
            <a:endParaRPr lang="en-US"/>
          </a:p>
        </p:txBody>
      </p:sp>
    </p:spTree>
    <p:extLst>
      <p:ext uri="{BB962C8B-B14F-4D97-AF65-F5344CB8AC3E}">
        <p14:creationId xmlns:p14="http://schemas.microsoft.com/office/powerpoint/2010/main" val="568660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20</a:t>
            </a:fld>
            <a:endParaRPr lang="en-US"/>
          </a:p>
        </p:txBody>
      </p:sp>
    </p:spTree>
    <p:extLst>
      <p:ext uri="{BB962C8B-B14F-4D97-AF65-F5344CB8AC3E}">
        <p14:creationId xmlns:p14="http://schemas.microsoft.com/office/powerpoint/2010/main" val="263384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02351">
              <a:defRPr/>
            </a:pPr>
            <a:r>
              <a:rPr lang="en-US" dirty="0"/>
              <a:t>This is the current favorite and mockup that </a:t>
            </a:r>
            <a:r>
              <a:rPr lang="en-US" dirty="0" err="1"/>
              <a:t>Majeed</a:t>
            </a:r>
            <a:r>
              <a:rPr lang="en-US"/>
              <a:t> will implement for MVP</a:t>
            </a:r>
          </a:p>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21</a:t>
            </a:fld>
            <a:endParaRPr lang="en-US"/>
          </a:p>
        </p:txBody>
      </p:sp>
    </p:spTree>
    <p:extLst>
      <p:ext uri="{BB962C8B-B14F-4D97-AF65-F5344CB8AC3E}">
        <p14:creationId xmlns:p14="http://schemas.microsoft.com/office/powerpoint/2010/main" val="158105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4260851"/>
            <a:ext cx="7772400" cy="2940051"/>
          </a:xfrm>
        </p:spPr>
        <p:txBody>
          <a:bodyPr/>
          <a:lstStyle/>
          <a:p>
            <a:r>
              <a:rPr lang="en-US"/>
              <a:t>Click to edit Master title style</a:t>
            </a:r>
          </a:p>
        </p:txBody>
      </p:sp>
      <p:sp>
        <p:nvSpPr>
          <p:cNvPr id="3" name="Subtitle 2"/>
          <p:cNvSpPr>
            <a:spLocks noGrp="1"/>
          </p:cNvSpPr>
          <p:nvPr>
            <p:ph type="subTitle" idx="1"/>
          </p:nvPr>
        </p:nvSpPr>
        <p:spPr>
          <a:xfrm>
            <a:off x="1371603" y="7772400"/>
            <a:ext cx="6400801" cy="3505200"/>
          </a:xfrm>
        </p:spPr>
        <p:txBody>
          <a:bodyPr/>
          <a:lstStyle>
            <a:lvl1pPr marL="0" indent="0" algn="ctr">
              <a:buNone/>
              <a:defRPr>
                <a:solidFill>
                  <a:schemeClr val="tx1">
                    <a:tint val="75000"/>
                  </a:schemeClr>
                </a:solidFill>
              </a:defRPr>
            </a:lvl1pPr>
            <a:lvl2pPr marL="1109194" indent="0" algn="ctr">
              <a:buNone/>
              <a:defRPr>
                <a:solidFill>
                  <a:schemeClr val="tx1">
                    <a:tint val="75000"/>
                  </a:schemeClr>
                </a:solidFill>
              </a:defRPr>
            </a:lvl2pPr>
            <a:lvl3pPr marL="2218386" indent="0" algn="ctr">
              <a:buNone/>
              <a:defRPr>
                <a:solidFill>
                  <a:schemeClr val="tx1">
                    <a:tint val="75000"/>
                  </a:schemeClr>
                </a:solidFill>
              </a:defRPr>
            </a:lvl3pPr>
            <a:lvl4pPr marL="3327579" indent="0" algn="ctr">
              <a:buNone/>
              <a:defRPr>
                <a:solidFill>
                  <a:schemeClr val="tx1">
                    <a:tint val="75000"/>
                  </a:schemeClr>
                </a:solidFill>
              </a:defRPr>
            </a:lvl4pPr>
            <a:lvl5pPr marL="4436773" indent="0" algn="ctr">
              <a:buNone/>
              <a:defRPr>
                <a:solidFill>
                  <a:schemeClr val="tx1">
                    <a:tint val="75000"/>
                  </a:schemeClr>
                </a:solidFill>
              </a:defRPr>
            </a:lvl5pPr>
            <a:lvl6pPr marL="5545968" indent="0" algn="ctr">
              <a:buNone/>
              <a:defRPr>
                <a:solidFill>
                  <a:schemeClr val="tx1">
                    <a:tint val="75000"/>
                  </a:schemeClr>
                </a:solidFill>
              </a:defRPr>
            </a:lvl6pPr>
            <a:lvl7pPr marL="6655160" indent="0" algn="ctr">
              <a:buNone/>
              <a:defRPr>
                <a:solidFill>
                  <a:schemeClr val="tx1">
                    <a:tint val="75000"/>
                  </a:schemeClr>
                </a:solidFill>
              </a:defRPr>
            </a:lvl7pPr>
            <a:lvl8pPr marL="7764353" indent="0" algn="ctr">
              <a:buNone/>
              <a:defRPr>
                <a:solidFill>
                  <a:schemeClr val="tx1">
                    <a:tint val="75000"/>
                  </a:schemeClr>
                </a:solidFill>
              </a:defRPr>
            </a:lvl8pPr>
            <a:lvl9pPr marL="88735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4" y="549278"/>
            <a:ext cx="2057399" cy="117030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549278"/>
            <a:ext cx="6019800" cy="117030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8813805"/>
            <a:ext cx="7772400" cy="2724149"/>
          </a:xfrm>
        </p:spPr>
        <p:txBody>
          <a:bodyPr anchor="t"/>
          <a:lstStyle>
            <a:lvl1pPr algn="l">
              <a:defRPr sz="9704" b="1" cap="all"/>
            </a:lvl1pPr>
          </a:lstStyle>
          <a:p>
            <a:r>
              <a:rPr lang="en-US"/>
              <a:t>Click to edit Master title style</a:t>
            </a:r>
          </a:p>
        </p:txBody>
      </p:sp>
      <p:sp>
        <p:nvSpPr>
          <p:cNvPr id="3" name="Text Placeholder 2"/>
          <p:cNvSpPr>
            <a:spLocks noGrp="1"/>
          </p:cNvSpPr>
          <p:nvPr>
            <p:ph type="body" idx="1"/>
          </p:nvPr>
        </p:nvSpPr>
        <p:spPr>
          <a:xfrm>
            <a:off x="722314" y="5813428"/>
            <a:ext cx="7772400" cy="3000375"/>
          </a:xfrm>
        </p:spPr>
        <p:txBody>
          <a:bodyPr anchor="b"/>
          <a:lstStyle>
            <a:lvl1pPr marL="0" indent="0">
              <a:buNone/>
              <a:defRPr sz="4852">
                <a:solidFill>
                  <a:schemeClr val="tx1">
                    <a:tint val="75000"/>
                  </a:schemeClr>
                </a:solidFill>
              </a:defRPr>
            </a:lvl1pPr>
            <a:lvl2pPr marL="1109194" indent="0">
              <a:buNone/>
              <a:defRPr sz="4368">
                <a:solidFill>
                  <a:schemeClr val="tx1">
                    <a:tint val="75000"/>
                  </a:schemeClr>
                </a:solidFill>
              </a:defRPr>
            </a:lvl2pPr>
            <a:lvl3pPr marL="2218386" indent="0">
              <a:buNone/>
              <a:defRPr sz="3883">
                <a:solidFill>
                  <a:schemeClr val="tx1">
                    <a:tint val="75000"/>
                  </a:schemeClr>
                </a:solidFill>
              </a:defRPr>
            </a:lvl3pPr>
            <a:lvl4pPr marL="3327579" indent="0">
              <a:buNone/>
              <a:defRPr sz="3397">
                <a:solidFill>
                  <a:schemeClr val="tx1">
                    <a:tint val="75000"/>
                  </a:schemeClr>
                </a:solidFill>
              </a:defRPr>
            </a:lvl4pPr>
            <a:lvl5pPr marL="4436773" indent="0">
              <a:buNone/>
              <a:defRPr sz="3397">
                <a:solidFill>
                  <a:schemeClr val="tx1">
                    <a:tint val="75000"/>
                  </a:schemeClr>
                </a:solidFill>
              </a:defRPr>
            </a:lvl5pPr>
            <a:lvl6pPr marL="5545968" indent="0">
              <a:buNone/>
              <a:defRPr sz="3397">
                <a:solidFill>
                  <a:schemeClr val="tx1">
                    <a:tint val="75000"/>
                  </a:schemeClr>
                </a:solidFill>
              </a:defRPr>
            </a:lvl6pPr>
            <a:lvl7pPr marL="6655160" indent="0">
              <a:buNone/>
              <a:defRPr sz="3397">
                <a:solidFill>
                  <a:schemeClr val="tx1">
                    <a:tint val="75000"/>
                  </a:schemeClr>
                </a:solidFill>
              </a:defRPr>
            </a:lvl7pPr>
            <a:lvl8pPr marL="7764353" indent="0">
              <a:buNone/>
              <a:defRPr sz="3397">
                <a:solidFill>
                  <a:schemeClr val="tx1">
                    <a:tint val="75000"/>
                  </a:schemeClr>
                </a:solidFill>
              </a:defRPr>
            </a:lvl8pPr>
            <a:lvl9pPr marL="8873547" indent="0">
              <a:buNone/>
              <a:defRPr sz="33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3200401"/>
            <a:ext cx="4038600" cy="9051926"/>
          </a:xfrm>
        </p:spPr>
        <p:txBody>
          <a:bodyPr/>
          <a:lstStyle>
            <a:lvl1pPr>
              <a:defRPr sz="6793"/>
            </a:lvl1pPr>
            <a:lvl2pPr>
              <a:defRPr sz="5823"/>
            </a:lvl2pPr>
            <a:lvl3pPr>
              <a:defRPr sz="4852"/>
            </a:lvl3pPr>
            <a:lvl4pPr>
              <a:defRPr sz="4368"/>
            </a:lvl4pPr>
            <a:lvl5pPr>
              <a:defRPr sz="4368"/>
            </a:lvl5pPr>
            <a:lvl6pPr>
              <a:defRPr sz="4368"/>
            </a:lvl6pPr>
            <a:lvl7pPr>
              <a:defRPr sz="4368"/>
            </a:lvl7pPr>
            <a:lvl8pPr>
              <a:defRPr sz="4368"/>
            </a:lvl8pPr>
            <a:lvl9pPr>
              <a:defRPr sz="43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3200401"/>
            <a:ext cx="4038600" cy="9051926"/>
          </a:xfrm>
        </p:spPr>
        <p:txBody>
          <a:bodyPr/>
          <a:lstStyle>
            <a:lvl1pPr>
              <a:defRPr sz="6793"/>
            </a:lvl1pPr>
            <a:lvl2pPr>
              <a:defRPr sz="5823"/>
            </a:lvl2pPr>
            <a:lvl3pPr>
              <a:defRPr sz="4852"/>
            </a:lvl3pPr>
            <a:lvl4pPr>
              <a:defRPr sz="4368"/>
            </a:lvl4pPr>
            <a:lvl5pPr>
              <a:defRPr sz="4368"/>
            </a:lvl5pPr>
            <a:lvl6pPr>
              <a:defRPr sz="4368"/>
            </a:lvl6pPr>
            <a:lvl7pPr>
              <a:defRPr sz="4368"/>
            </a:lvl7pPr>
            <a:lvl8pPr>
              <a:defRPr sz="4368"/>
            </a:lvl8pPr>
            <a:lvl9pPr>
              <a:defRPr sz="43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3070225"/>
            <a:ext cx="4040188" cy="1279524"/>
          </a:xfrm>
        </p:spPr>
        <p:txBody>
          <a:bodyPr anchor="b"/>
          <a:lstStyle>
            <a:lvl1pPr marL="0" indent="0">
              <a:buNone/>
              <a:defRPr sz="5823" b="1"/>
            </a:lvl1pPr>
            <a:lvl2pPr marL="1109194" indent="0">
              <a:buNone/>
              <a:defRPr sz="4852" b="1"/>
            </a:lvl2pPr>
            <a:lvl3pPr marL="2218386" indent="0">
              <a:buNone/>
              <a:defRPr sz="4368" b="1"/>
            </a:lvl3pPr>
            <a:lvl4pPr marL="3327579" indent="0">
              <a:buNone/>
              <a:defRPr sz="3883" b="1"/>
            </a:lvl4pPr>
            <a:lvl5pPr marL="4436773" indent="0">
              <a:buNone/>
              <a:defRPr sz="3883" b="1"/>
            </a:lvl5pPr>
            <a:lvl6pPr marL="5545968" indent="0">
              <a:buNone/>
              <a:defRPr sz="3883" b="1"/>
            </a:lvl6pPr>
            <a:lvl7pPr marL="6655160" indent="0">
              <a:buNone/>
              <a:defRPr sz="3883" b="1"/>
            </a:lvl7pPr>
            <a:lvl8pPr marL="7764353" indent="0">
              <a:buNone/>
              <a:defRPr sz="3883" b="1"/>
            </a:lvl8pPr>
            <a:lvl9pPr marL="8873547" indent="0">
              <a:buNone/>
              <a:defRPr sz="3883" b="1"/>
            </a:lvl9pPr>
          </a:lstStyle>
          <a:p>
            <a:pPr lvl="0"/>
            <a:r>
              <a:rPr lang="en-US"/>
              <a:t>Click to edit Master text styles</a:t>
            </a:r>
          </a:p>
        </p:txBody>
      </p:sp>
      <p:sp>
        <p:nvSpPr>
          <p:cNvPr id="4" name="Content Placeholder 3"/>
          <p:cNvSpPr>
            <a:spLocks noGrp="1"/>
          </p:cNvSpPr>
          <p:nvPr>
            <p:ph sz="half" idx="2"/>
          </p:nvPr>
        </p:nvSpPr>
        <p:spPr>
          <a:xfrm>
            <a:off x="457201" y="4349750"/>
            <a:ext cx="4040188" cy="7902576"/>
          </a:xfrm>
        </p:spPr>
        <p:txBody>
          <a:bodyPr/>
          <a:lstStyle>
            <a:lvl1pPr>
              <a:defRPr sz="5823"/>
            </a:lvl1pPr>
            <a:lvl2pPr>
              <a:defRPr sz="4852"/>
            </a:lvl2pPr>
            <a:lvl3pPr>
              <a:defRPr sz="4368"/>
            </a:lvl3pPr>
            <a:lvl4pPr>
              <a:defRPr sz="3883"/>
            </a:lvl4pPr>
            <a:lvl5pPr>
              <a:defRPr sz="3883"/>
            </a:lvl5pPr>
            <a:lvl6pPr>
              <a:defRPr sz="3883"/>
            </a:lvl6pPr>
            <a:lvl7pPr>
              <a:defRPr sz="3883"/>
            </a:lvl7pPr>
            <a:lvl8pPr>
              <a:defRPr sz="3883"/>
            </a:lvl8pPr>
            <a:lvl9pPr>
              <a:defRPr sz="38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3070225"/>
            <a:ext cx="4041775" cy="1279524"/>
          </a:xfrm>
        </p:spPr>
        <p:txBody>
          <a:bodyPr anchor="b"/>
          <a:lstStyle>
            <a:lvl1pPr marL="0" indent="0">
              <a:buNone/>
              <a:defRPr sz="5823" b="1"/>
            </a:lvl1pPr>
            <a:lvl2pPr marL="1109194" indent="0">
              <a:buNone/>
              <a:defRPr sz="4852" b="1"/>
            </a:lvl2pPr>
            <a:lvl3pPr marL="2218386" indent="0">
              <a:buNone/>
              <a:defRPr sz="4368" b="1"/>
            </a:lvl3pPr>
            <a:lvl4pPr marL="3327579" indent="0">
              <a:buNone/>
              <a:defRPr sz="3883" b="1"/>
            </a:lvl4pPr>
            <a:lvl5pPr marL="4436773" indent="0">
              <a:buNone/>
              <a:defRPr sz="3883" b="1"/>
            </a:lvl5pPr>
            <a:lvl6pPr marL="5545968" indent="0">
              <a:buNone/>
              <a:defRPr sz="3883" b="1"/>
            </a:lvl6pPr>
            <a:lvl7pPr marL="6655160" indent="0">
              <a:buNone/>
              <a:defRPr sz="3883" b="1"/>
            </a:lvl7pPr>
            <a:lvl8pPr marL="7764353" indent="0">
              <a:buNone/>
              <a:defRPr sz="3883" b="1"/>
            </a:lvl8pPr>
            <a:lvl9pPr marL="8873547" indent="0">
              <a:buNone/>
              <a:defRPr sz="3883" b="1"/>
            </a:lvl9pPr>
          </a:lstStyle>
          <a:p>
            <a:pPr lvl="0"/>
            <a:r>
              <a:rPr lang="en-US"/>
              <a:t>Click to edit Master text styles</a:t>
            </a:r>
          </a:p>
        </p:txBody>
      </p:sp>
      <p:sp>
        <p:nvSpPr>
          <p:cNvPr id="6" name="Content Placeholder 5"/>
          <p:cNvSpPr>
            <a:spLocks noGrp="1"/>
          </p:cNvSpPr>
          <p:nvPr>
            <p:ph sz="quarter" idx="4"/>
          </p:nvPr>
        </p:nvSpPr>
        <p:spPr>
          <a:xfrm>
            <a:off x="4645029" y="4349750"/>
            <a:ext cx="4041775" cy="7902576"/>
          </a:xfrm>
        </p:spPr>
        <p:txBody>
          <a:bodyPr/>
          <a:lstStyle>
            <a:lvl1pPr>
              <a:defRPr sz="5823"/>
            </a:lvl1pPr>
            <a:lvl2pPr>
              <a:defRPr sz="4852"/>
            </a:lvl2pPr>
            <a:lvl3pPr>
              <a:defRPr sz="4368"/>
            </a:lvl3pPr>
            <a:lvl4pPr>
              <a:defRPr sz="3883"/>
            </a:lvl4pPr>
            <a:lvl5pPr>
              <a:defRPr sz="3883"/>
            </a:lvl5pPr>
            <a:lvl6pPr>
              <a:defRPr sz="3883"/>
            </a:lvl6pPr>
            <a:lvl7pPr>
              <a:defRPr sz="3883"/>
            </a:lvl7pPr>
            <a:lvl8pPr>
              <a:defRPr sz="3883"/>
            </a:lvl8pPr>
            <a:lvl9pPr>
              <a:defRPr sz="38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546101"/>
            <a:ext cx="3008313" cy="2324100"/>
          </a:xfrm>
        </p:spPr>
        <p:txBody>
          <a:bodyPr anchor="b"/>
          <a:lstStyle>
            <a:lvl1pPr algn="l">
              <a:defRPr sz="4852" b="1"/>
            </a:lvl1pPr>
          </a:lstStyle>
          <a:p>
            <a:r>
              <a:rPr lang="en-US"/>
              <a:t>Click to edit Master title style</a:t>
            </a:r>
          </a:p>
        </p:txBody>
      </p:sp>
      <p:sp>
        <p:nvSpPr>
          <p:cNvPr id="3" name="Content Placeholder 2"/>
          <p:cNvSpPr>
            <a:spLocks noGrp="1"/>
          </p:cNvSpPr>
          <p:nvPr>
            <p:ph idx="1"/>
          </p:nvPr>
        </p:nvSpPr>
        <p:spPr>
          <a:xfrm>
            <a:off x="3575053" y="546103"/>
            <a:ext cx="5111749" cy="11706225"/>
          </a:xfrm>
        </p:spPr>
        <p:txBody>
          <a:bodyPr/>
          <a:lstStyle>
            <a:lvl1pPr>
              <a:defRPr sz="7762"/>
            </a:lvl1pPr>
            <a:lvl2pPr>
              <a:defRPr sz="6793"/>
            </a:lvl2pPr>
            <a:lvl3pPr>
              <a:defRPr sz="5823"/>
            </a:lvl3pPr>
            <a:lvl4pPr>
              <a:defRPr sz="4852"/>
            </a:lvl4pPr>
            <a:lvl5pPr>
              <a:defRPr sz="4852"/>
            </a:lvl5pPr>
            <a:lvl6pPr>
              <a:defRPr sz="4852"/>
            </a:lvl6pPr>
            <a:lvl7pPr>
              <a:defRPr sz="4852"/>
            </a:lvl7pPr>
            <a:lvl8pPr>
              <a:defRPr sz="4852"/>
            </a:lvl8pPr>
            <a:lvl9pPr>
              <a:defRPr sz="48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2870205"/>
            <a:ext cx="3008313" cy="9382127"/>
          </a:xfrm>
        </p:spPr>
        <p:txBody>
          <a:bodyPr/>
          <a:lstStyle>
            <a:lvl1pPr marL="0" indent="0">
              <a:buNone/>
              <a:defRPr sz="3397"/>
            </a:lvl1pPr>
            <a:lvl2pPr marL="1109194" indent="0">
              <a:buNone/>
              <a:defRPr sz="2911"/>
            </a:lvl2pPr>
            <a:lvl3pPr marL="2218386" indent="0">
              <a:buNone/>
              <a:defRPr sz="2427"/>
            </a:lvl3pPr>
            <a:lvl4pPr marL="3327579" indent="0">
              <a:buNone/>
              <a:defRPr sz="2184"/>
            </a:lvl4pPr>
            <a:lvl5pPr marL="4436773" indent="0">
              <a:buNone/>
              <a:defRPr sz="2184"/>
            </a:lvl5pPr>
            <a:lvl6pPr marL="5545968" indent="0">
              <a:buNone/>
              <a:defRPr sz="2184"/>
            </a:lvl6pPr>
            <a:lvl7pPr marL="6655160" indent="0">
              <a:buNone/>
              <a:defRPr sz="2184"/>
            </a:lvl7pPr>
            <a:lvl8pPr marL="7764353" indent="0">
              <a:buNone/>
              <a:defRPr sz="2184"/>
            </a:lvl8pPr>
            <a:lvl9pPr marL="8873547" indent="0">
              <a:buNone/>
              <a:defRPr sz="218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9601202"/>
            <a:ext cx="5486400" cy="1133475"/>
          </a:xfrm>
        </p:spPr>
        <p:txBody>
          <a:bodyPr anchor="b"/>
          <a:lstStyle>
            <a:lvl1pPr algn="l">
              <a:defRPr sz="4852" b="1"/>
            </a:lvl1pPr>
          </a:lstStyle>
          <a:p>
            <a:r>
              <a:rPr lang="en-US"/>
              <a:t>Click to edit Master title style</a:t>
            </a:r>
          </a:p>
        </p:txBody>
      </p:sp>
      <p:sp>
        <p:nvSpPr>
          <p:cNvPr id="3" name="Picture Placeholder 2"/>
          <p:cNvSpPr>
            <a:spLocks noGrp="1"/>
          </p:cNvSpPr>
          <p:nvPr>
            <p:ph type="pic" idx="1"/>
          </p:nvPr>
        </p:nvSpPr>
        <p:spPr>
          <a:xfrm>
            <a:off x="1792289" y="1225553"/>
            <a:ext cx="5486400" cy="8229600"/>
          </a:xfrm>
        </p:spPr>
        <p:txBody>
          <a:bodyPr/>
          <a:lstStyle>
            <a:lvl1pPr marL="0" indent="0">
              <a:buNone/>
              <a:defRPr sz="7762"/>
            </a:lvl1pPr>
            <a:lvl2pPr marL="1109194" indent="0">
              <a:buNone/>
              <a:defRPr sz="6793"/>
            </a:lvl2pPr>
            <a:lvl3pPr marL="2218386" indent="0">
              <a:buNone/>
              <a:defRPr sz="5823"/>
            </a:lvl3pPr>
            <a:lvl4pPr marL="3327579" indent="0">
              <a:buNone/>
              <a:defRPr sz="4852"/>
            </a:lvl4pPr>
            <a:lvl5pPr marL="4436773" indent="0">
              <a:buNone/>
              <a:defRPr sz="4852"/>
            </a:lvl5pPr>
            <a:lvl6pPr marL="5545968" indent="0">
              <a:buNone/>
              <a:defRPr sz="4852"/>
            </a:lvl6pPr>
            <a:lvl7pPr marL="6655160" indent="0">
              <a:buNone/>
              <a:defRPr sz="4852"/>
            </a:lvl7pPr>
            <a:lvl8pPr marL="7764353" indent="0">
              <a:buNone/>
              <a:defRPr sz="4852"/>
            </a:lvl8pPr>
            <a:lvl9pPr marL="8873547" indent="0">
              <a:buNone/>
              <a:defRPr sz="4852"/>
            </a:lvl9pPr>
          </a:lstStyle>
          <a:p>
            <a:endParaRPr lang="en-US"/>
          </a:p>
        </p:txBody>
      </p:sp>
      <p:sp>
        <p:nvSpPr>
          <p:cNvPr id="4" name="Text Placeholder 3"/>
          <p:cNvSpPr>
            <a:spLocks noGrp="1"/>
          </p:cNvSpPr>
          <p:nvPr>
            <p:ph type="body" sz="half" idx="2"/>
          </p:nvPr>
        </p:nvSpPr>
        <p:spPr>
          <a:xfrm>
            <a:off x="1792289" y="10734679"/>
            <a:ext cx="5486400" cy="1609725"/>
          </a:xfrm>
        </p:spPr>
        <p:txBody>
          <a:bodyPr/>
          <a:lstStyle>
            <a:lvl1pPr marL="0" indent="0">
              <a:buNone/>
              <a:defRPr sz="3397"/>
            </a:lvl1pPr>
            <a:lvl2pPr marL="1109194" indent="0">
              <a:buNone/>
              <a:defRPr sz="2911"/>
            </a:lvl2pPr>
            <a:lvl3pPr marL="2218386" indent="0">
              <a:buNone/>
              <a:defRPr sz="2427"/>
            </a:lvl3pPr>
            <a:lvl4pPr marL="3327579" indent="0">
              <a:buNone/>
              <a:defRPr sz="2184"/>
            </a:lvl4pPr>
            <a:lvl5pPr marL="4436773" indent="0">
              <a:buNone/>
              <a:defRPr sz="2184"/>
            </a:lvl5pPr>
            <a:lvl6pPr marL="5545968" indent="0">
              <a:buNone/>
              <a:defRPr sz="2184"/>
            </a:lvl6pPr>
            <a:lvl7pPr marL="6655160" indent="0">
              <a:buNone/>
              <a:defRPr sz="2184"/>
            </a:lvl7pPr>
            <a:lvl8pPr marL="7764353" indent="0">
              <a:buNone/>
              <a:defRPr sz="2184"/>
            </a:lvl8pPr>
            <a:lvl9pPr marL="8873547" indent="0">
              <a:buNone/>
              <a:defRPr sz="218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549276"/>
            <a:ext cx="8229601" cy="228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3" y="3200401"/>
            <a:ext cx="8229601" cy="90519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12712702"/>
            <a:ext cx="2133600" cy="730251"/>
          </a:xfrm>
          <a:prstGeom prst="rect">
            <a:avLst/>
          </a:prstGeom>
        </p:spPr>
        <p:txBody>
          <a:bodyPr vert="horz" lIns="91440" tIns="45720" rIns="91440" bIns="45720" rtlCol="0" anchor="ctr"/>
          <a:lstStyle>
            <a:lvl1pPr algn="l">
              <a:defRPr sz="2911">
                <a:solidFill>
                  <a:schemeClr val="tx1">
                    <a:tint val="75000"/>
                  </a:schemeClr>
                </a:solidFill>
              </a:defRPr>
            </a:lvl1pPr>
          </a:lstStyle>
          <a:p>
            <a:fld id="{1D8BD707-D9CF-40AE-B4C6-C98DA3205C09}" type="datetimeFigureOut">
              <a:rPr lang="en-US" smtClean="0"/>
              <a:pPr/>
              <a:t>7/2/2018</a:t>
            </a:fld>
            <a:endParaRPr lang="en-US"/>
          </a:p>
        </p:txBody>
      </p:sp>
      <p:sp>
        <p:nvSpPr>
          <p:cNvPr id="5" name="Footer Placeholder 4"/>
          <p:cNvSpPr>
            <a:spLocks noGrp="1"/>
          </p:cNvSpPr>
          <p:nvPr>
            <p:ph type="ftr" sz="quarter" idx="3"/>
          </p:nvPr>
        </p:nvSpPr>
        <p:spPr>
          <a:xfrm>
            <a:off x="3124204" y="12712702"/>
            <a:ext cx="2895599" cy="730251"/>
          </a:xfrm>
          <a:prstGeom prst="rect">
            <a:avLst/>
          </a:prstGeom>
        </p:spPr>
        <p:txBody>
          <a:bodyPr vert="horz" lIns="91440" tIns="45720" rIns="91440" bIns="45720" rtlCol="0" anchor="ctr"/>
          <a:lstStyle>
            <a:lvl1pPr algn="ctr">
              <a:defRPr sz="291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12712702"/>
            <a:ext cx="2133600" cy="730251"/>
          </a:xfrm>
          <a:prstGeom prst="rect">
            <a:avLst/>
          </a:prstGeom>
        </p:spPr>
        <p:txBody>
          <a:bodyPr vert="horz" lIns="91440" tIns="45720" rIns="91440" bIns="45720" rtlCol="0" anchor="ctr"/>
          <a:lstStyle>
            <a:lvl1pPr algn="r">
              <a:defRPr sz="2911">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18386" rtl="0" eaLnBrk="1" latinLnBrk="0" hangingPunct="1">
        <a:spcBef>
          <a:spcPct val="0"/>
        </a:spcBef>
        <a:buNone/>
        <a:defRPr sz="10674" kern="1200">
          <a:solidFill>
            <a:schemeClr val="tx1"/>
          </a:solidFill>
          <a:latin typeface="+mj-lt"/>
          <a:ea typeface="+mj-ea"/>
          <a:cs typeface="+mj-cs"/>
        </a:defRPr>
      </a:lvl1pPr>
    </p:titleStyle>
    <p:bodyStyle>
      <a:lvl1pPr marL="831895" indent="-831895" algn="l" defTabSz="2218386" rtl="0" eaLnBrk="1" latinLnBrk="0" hangingPunct="1">
        <a:spcBef>
          <a:spcPct val="20000"/>
        </a:spcBef>
        <a:buFont typeface="Arial" pitchFamily="34" charset="0"/>
        <a:buChar char="•"/>
        <a:defRPr sz="7762" kern="1200">
          <a:solidFill>
            <a:schemeClr val="tx1"/>
          </a:solidFill>
          <a:latin typeface="+mn-lt"/>
          <a:ea typeface="+mn-ea"/>
          <a:cs typeface="+mn-cs"/>
        </a:defRPr>
      </a:lvl1pPr>
      <a:lvl2pPr marL="1802439" indent="-693245" algn="l" defTabSz="2218386" rtl="0" eaLnBrk="1" latinLnBrk="0" hangingPunct="1">
        <a:spcBef>
          <a:spcPct val="20000"/>
        </a:spcBef>
        <a:buFont typeface="Arial" pitchFamily="34" charset="0"/>
        <a:buChar char="–"/>
        <a:defRPr sz="6793" kern="1200">
          <a:solidFill>
            <a:schemeClr val="tx1"/>
          </a:solidFill>
          <a:latin typeface="+mn-lt"/>
          <a:ea typeface="+mn-ea"/>
          <a:cs typeface="+mn-cs"/>
        </a:defRPr>
      </a:lvl2pPr>
      <a:lvl3pPr marL="2772984" indent="-554597" algn="l" defTabSz="2218386" rtl="0" eaLnBrk="1" latinLnBrk="0" hangingPunct="1">
        <a:spcBef>
          <a:spcPct val="20000"/>
        </a:spcBef>
        <a:buFont typeface="Arial" pitchFamily="34" charset="0"/>
        <a:buChar char="•"/>
        <a:defRPr sz="5823" kern="1200">
          <a:solidFill>
            <a:schemeClr val="tx1"/>
          </a:solidFill>
          <a:latin typeface="+mn-lt"/>
          <a:ea typeface="+mn-ea"/>
          <a:cs typeface="+mn-cs"/>
        </a:defRPr>
      </a:lvl3pPr>
      <a:lvl4pPr marL="3882178"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4pPr>
      <a:lvl5pPr marL="4991370"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5pPr>
      <a:lvl6pPr marL="6100563"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6pPr>
      <a:lvl7pPr marL="7209757"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7pPr>
      <a:lvl8pPr marL="8318949"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8pPr>
      <a:lvl9pPr marL="9428143"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9pPr>
    </p:bodyStyle>
    <p:otherStyle>
      <a:defPPr>
        <a:defRPr lang="en-US"/>
      </a:defPPr>
      <a:lvl1pPr marL="0" algn="l" defTabSz="2218386" rtl="0" eaLnBrk="1" latinLnBrk="0" hangingPunct="1">
        <a:defRPr sz="4368" kern="1200">
          <a:solidFill>
            <a:schemeClr val="tx1"/>
          </a:solidFill>
          <a:latin typeface="+mn-lt"/>
          <a:ea typeface="+mn-ea"/>
          <a:cs typeface="+mn-cs"/>
        </a:defRPr>
      </a:lvl1pPr>
      <a:lvl2pPr marL="1109194" algn="l" defTabSz="2218386" rtl="0" eaLnBrk="1" latinLnBrk="0" hangingPunct="1">
        <a:defRPr sz="4368" kern="1200">
          <a:solidFill>
            <a:schemeClr val="tx1"/>
          </a:solidFill>
          <a:latin typeface="+mn-lt"/>
          <a:ea typeface="+mn-ea"/>
          <a:cs typeface="+mn-cs"/>
        </a:defRPr>
      </a:lvl2pPr>
      <a:lvl3pPr marL="2218386" algn="l" defTabSz="2218386" rtl="0" eaLnBrk="1" latinLnBrk="0" hangingPunct="1">
        <a:defRPr sz="4368" kern="1200">
          <a:solidFill>
            <a:schemeClr val="tx1"/>
          </a:solidFill>
          <a:latin typeface="+mn-lt"/>
          <a:ea typeface="+mn-ea"/>
          <a:cs typeface="+mn-cs"/>
        </a:defRPr>
      </a:lvl3pPr>
      <a:lvl4pPr marL="3327579" algn="l" defTabSz="2218386" rtl="0" eaLnBrk="1" latinLnBrk="0" hangingPunct="1">
        <a:defRPr sz="4368" kern="1200">
          <a:solidFill>
            <a:schemeClr val="tx1"/>
          </a:solidFill>
          <a:latin typeface="+mn-lt"/>
          <a:ea typeface="+mn-ea"/>
          <a:cs typeface="+mn-cs"/>
        </a:defRPr>
      </a:lvl4pPr>
      <a:lvl5pPr marL="4436773" algn="l" defTabSz="2218386" rtl="0" eaLnBrk="1" latinLnBrk="0" hangingPunct="1">
        <a:defRPr sz="4368" kern="1200">
          <a:solidFill>
            <a:schemeClr val="tx1"/>
          </a:solidFill>
          <a:latin typeface="+mn-lt"/>
          <a:ea typeface="+mn-ea"/>
          <a:cs typeface="+mn-cs"/>
        </a:defRPr>
      </a:lvl5pPr>
      <a:lvl6pPr marL="5545968" algn="l" defTabSz="2218386" rtl="0" eaLnBrk="1" latinLnBrk="0" hangingPunct="1">
        <a:defRPr sz="4368" kern="1200">
          <a:solidFill>
            <a:schemeClr val="tx1"/>
          </a:solidFill>
          <a:latin typeface="+mn-lt"/>
          <a:ea typeface="+mn-ea"/>
          <a:cs typeface="+mn-cs"/>
        </a:defRPr>
      </a:lvl6pPr>
      <a:lvl7pPr marL="6655160" algn="l" defTabSz="2218386" rtl="0" eaLnBrk="1" latinLnBrk="0" hangingPunct="1">
        <a:defRPr sz="4368" kern="1200">
          <a:solidFill>
            <a:schemeClr val="tx1"/>
          </a:solidFill>
          <a:latin typeface="+mn-lt"/>
          <a:ea typeface="+mn-ea"/>
          <a:cs typeface="+mn-cs"/>
        </a:defRPr>
      </a:lvl7pPr>
      <a:lvl8pPr marL="7764353" algn="l" defTabSz="2218386" rtl="0" eaLnBrk="1" latinLnBrk="0" hangingPunct="1">
        <a:defRPr sz="4368" kern="1200">
          <a:solidFill>
            <a:schemeClr val="tx1"/>
          </a:solidFill>
          <a:latin typeface="+mn-lt"/>
          <a:ea typeface="+mn-ea"/>
          <a:cs typeface="+mn-cs"/>
        </a:defRPr>
      </a:lvl8pPr>
      <a:lvl9pPr marL="8873547" algn="l" defTabSz="2218386" rtl="0" eaLnBrk="1" latinLnBrk="0" hangingPunct="1">
        <a:defRPr sz="43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6.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jpeg"/><Relationship Id="rId18" Type="http://schemas.openxmlformats.org/officeDocument/2006/relationships/image" Target="../media/image14.png"/><Relationship Id="rId26" Type="http://schemas.openxmlformats.org/officeDocument/2006/relationships/image" Target="../media/image29.tiff"/><Relationship Id="rId3" Type="http://schemas.openxmlformats.org/officeDocument/2006/relationships/image" Target="../media/image3.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9.jpeg"/><Relationship Id="rId25" Type="http://schemas.openxmlformats.org/officeDocument/2006/relationships/image" Target="../media/image28.tiff"/><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2.jpeg"/><Relationship Id="rId29"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7.tiff"/><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3.jpeg"/><Relationship Id="rId28" Type="http://schemas.openxmlformats.org/officeDocument/2006/relationships/image" Target="../media/image31.tiff"/><Relationship Id="rId10" Type="http://schemas.openxmlformats.org/officeDocument/2006/relationships/image" Target="../media/image9.png"/><Relationship Id="rId19" Type="http://schemas.openxmlformats.org/officeDocument/2006/relationships/image" Target="../media/image15.png"/><Relationship Id="rId31" Type="http://schemas.openxmlformats.org/officeDocument/2006/relationships/image" Target="../media/image34.jpe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png"/><Relationship Id="rId22" Type="http://schemas.openxmlformats.org/officeDocument/2006/relationships/image" Target="../media/image20.jpeg"/><Relationship Id="rId27" Type="http://schemas.openxmlformats.org/officeDocument/2006/relationships/image" Target="../media/image30.tiff"/><Relationship Id="rId30"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jpeg"/><Relationship Id="rId18" Type="http://schemas.openxmlformats.org/officeDocument/2006/relationships/image" Target="../media/image14.png"/><Relationship Id="rId26" Type="http://schemas.openxmlformats.org/officeDocument/2006/relationships/image" Target="../media/image29.tiff"/><Relationship Id="rId3" Type="http://schemas.openxmlformats.org/officeDocument/2006/relationships/image" Target="../media/image3.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9.jpeg"/><Relationship Id="rId25" Type="http://schemas.openxmlformats.org/officeDocument/2006/relationships/image" Target="../media/image28.tiff"/><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2.jpeg"/><Relationship Id="rId29"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7.tiff"/><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3.jpeg"/><Relationship Id="rId28" Type="http://schemas.openxmlformats.org/officeDocument/2006/relationships/image" Target="../media/image31.tiff"/><Relationship Id="rId10" Type="http://schemas.openxmlformats.org/officeDocument/2006/relationships/image" Target="../media/image9.png"/><Relationship Id="rId19" Type="http://schemas.openxmlformats.org/officeDocument/2006/relationships/image" Target="../media/image15.png"/><Relationship Id="rId31" Type="http://schemas.openxmlformats.org/officeDocument/2006/relationships/image" Target="../media/image34.jpe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png"/><Relationship Id="rId22" Type="http://schemas.openxmlformats.org/officeDocument/2006/relationships/image" Target="../media/image20.jpeg"/><Relationship Id="rId27" Type="http://schemas.openxmlformats.org/officeDocument/2006/relationships/image" Target="../media/image30.tiff"/><Relationship Id="rId30"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jpeg"/><Relationship Id="rId18" Type="http://schemas.openxmlformats.org/officeDocument/2006/relationships/image" Target="../media/image15.png"/><Relationship Id="rId26" Type="http://schemas.openxmlformats.org/officeDocument/2006/relationships/image" Target="../media/image30.tiff"/><Relationship Id="rId3" Type="http://schemas.openxmlformats.org/officeDocument/2006/relationships/image" Target="../media/image3.png"/><Relationship Id="rId21"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9.jpeg"/><Relationship Id="rId25" Type="http://schemas.openxmlformats.org/officeDocument/2006/relationships/image" Target="../media/image29.tiff"/><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18.jpeg"/><Relationship Id="rId29"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8.tiff"/><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7.tiff"/><Relationship Id="rId28" Type="http://schemas.openxmlformats.org/officeDocument/2006/relationships/image" Target="../media/image32.jpeg"/><Relationship Id="rId10" Type="http://schemas.openxmlformats.org/officeDocument/2006/relationships/image" Target="../media/image9.png"/><Relationship Id="rId19" Type="http://schemas.openxmlformats.org/officeDocument/2006/relationships/image" Target="../media/image22.jpe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png"/><Relationship Id="rId22" Type="http://schemas.openxmlformats.org/officeDocument/2006/relationships/image" Target="../media/image23.jpeg"/><Relationship Id="rId27" Type="http://schemas.openxmlformats.org/officeDocument/2006/relationships/image" Target="../media/image31.tiff"/><Relationship Id="rId30"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29.tiff"/><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5.png"/><Relationship Id="rId5" Type="http://schemas.openxmlformats.org/officeDocument/2006/relationships/image" Target="../media/image27.tiff"/><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1.tiff"/><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29.tiff"/><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5.png"/><Relationship Id="rId5" Type="http://schemas.openxmlformats.org/officeDocument/2006/relationships/image" Target="../media/image27.tiff"/><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1.tiff"/><Relationship Id="rId1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6.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7.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8.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36.jpe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9.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38.pn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10.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38.pn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11.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s>
</file>

<file path=ppt/slides/_rels/slide2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7.tiff"/><Relationship Id="rId18" Type="http://schemas.openxmlformats.org/officeDocument/2006/relationships/image" Target="../media/image32.jpeg"/><Relationship Id="rId26" Type="http://schemas.openxmlformats.org/officeDocument/2006/relationships/image" Target="../media/image11.png"/><Relationship Id="rId3" Type="http://schemas.openxmlformats.org/officeDocument/2006/relationships/image" Target="../media/image1.jpeg"/><Relationship Id="rId21" Type="http://schemas.openxmlformats.org/officeDocument/2006/relationships/image" Target="../media/image5.png"/><Relationship Id="rId7" Type="http://schemas.openxmlformats.org/officeDocument/2006/relationships/image" Target="../media/image22.jpeg"/><Relationship Id="rId12" Type="http://schemas.openxmlformats.org/officeDocument/2006/relationships/image" Target="../media/image7.png"/><Relationship Id="rId17" Type="http://schemas.openxmlformats.org/officeDocument/2006/relationships/image" Target="../media/image31.tiff"/><Relationship Id="rId25" Type="http://schemas.openxmlformats.org/officeDocument/2006/relationships/image" Target="../media/image10.png"/><Relationship Id="rId2" Type="http://schemas.openxmlformats.org/officeDocument/2006/relationships/notesSlide" Target="../notesSlides/notesSlide12.xml"/><Relationship Id="rId16" Type="http://schemas.openxmlformats.org/officeDocument/2006/relationships/image" Target="../media/image30.tiff"/><Relationship Id="rId20"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4.png"/><Relationship Id="rId24" Type="http://schemas.openxmlformats.org/officeDocument/2006/relationships/image" Target="../media/image9.png"/><Relationship Id="rId5" Type="http://schemas.openxmlformats.org/officeDocument/2006/relationships/image" Target="../media/image14.png"/><Relationship Id="rId15" Type="http://schemas.openxmlformats.org/officeDocument/2006/relationships/image" Target="../media/image29.tiff"/><Relationship Id="rId23" Type="http://schemas.openxmlformats.org/officeDocument/2006/relationships/image" Target="../media/image8.png"/><Relationship Id="rId10" Type="http://schemas.openxmlformats.org/officeDocument/2006/relationships/image" Target="../media/image23.jpeg"/><Relationship Id="rId19" Type="http://schemas.openxmlformats.org/officeDocument/2006/relationships/image" Target="../media/image33.jpeg"/><Relationship Id="rId4" Type="http://schemas.openxmlformats.org/officeDocument/2006/relationships/image" Target="../media/image12.png"/><Relationship Id="rId9" Type="http://schemas.openxmlformats.org/officeDocument/2006/relationships/image" Target="../media/image20.jpeg"/><Relationship Id="rId14" Type="http://schemas.openxmlformats.org/officeDocument/2006/relationships/image" Target="../media/image28.tiff"/><Relationship Id="rId22"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7.tiff"/><Relationship Id="rId18" Type="http://schemas.openxmlformats.org/officeDocument/2006/relationships/image" Target="../media/image32.jpeg"/><Relationship Id="rId26" Type="http://schemas.openxmlformats.org/officeDocument/2006/relationships/image" Target="../media/image11.png"/><Relationship Id="rId3" Type="http://schemas.openxmlformats.org/officeDocument/2006/relationships/image" Target="../media/image1.jpeg"/><Relationship Id="rId21" Type="http://schemas.openxmlformats.org/officeDocument/2006/relationships/image" Target="../media/image5.png"/><Relationship Id="rId7" Type="http://schemas.openxmlformats.org/officeDocument/2006/relationships/image" Target="../media/image22.jpeg"/><Relationship Id="rId12" Type="http://schemas.openxmlformats.org/officeDocument/2006/relationships/image" Target="../media/image7.png"/><Relationship Id="rId17" Type="http://schemas.openxmlformats.org/officeDocument/2006/relationships/image" Target="../media/image31.tiff"/><Relationship Id="rId25" Type="http://schemas.openxmlformats.org/officeDocument/2006/relationships/image" Target="../media/image10.png"/><Relationship Id="rId2" Type="http://schemas.openxmlformats.org/officeDocument/2006/relationships/notesSlide" Target="../notesSlides/notesSlide13.xml"/><Relationship Id="rId16" Type="http://schemas.openxmlformats.org/officeDocument/2006/relationships/image" Target="../media/image30.tiff"/><Relationship Id="rId20"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4.png"/><Relationship Id="rId24" Type="http://schemas.openxmlformats.org/officeDocument/2006/relationships/image" Target="../media/image9.png"/><Relationship Id="rId5" Type="http://schemas.openxmlformats.org/officeDocument/2006/relationships/image" Target="../media/image14.png"/><Relationship Id="rId15" Type="http://schemas.openxmlformats.org/officeDocument/2006/relationships/image" Target="../media/image29.tiff"/><Relationship Id="rId23" Type="http://schemas.openxmlformats.org/officeDocument/2006/relationships/image" Target="../media/image8.png"/><Relationship Id="rId10" Type="http://schemas.openxmlformats.org/officeDocument/2006/relationships/image" Target="../media/image23.jpeg"/><Relationship Id="rId19" Type="http://schemas.openxmlformats.org/officeDocument/2006/relationships/image" Target="../media/image33.jpeg"/><Relationship Id="rId4" Type="http://schemas.openxmlformats.org/officeDocument/2006/relationships/image" Target="../media/image12.png"/><Relationship Id="rId9" Type="http://schemas.openxmlformats.org/officeDocument/2006/relationships/image" Target="../media/image20.jpeg"/><Relationship Id="rId14" Type="http://schemas.openxmlformats.org/officeDocument/2006/relationships/image" Target="../media/image28.tiff"/><Relationship Id="rId22"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14.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1.pn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33"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32" Type="http://schemas.openxmlformats.org/officeDocument/2006/relationships/image" Target="../media/image38.pn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1.png"/><Relationship Id="rId10" Type="http://schemas.openxmlformats.org/officeDocument/2006/relationships/image" Target="../media/image11.png"/><Relationship Id="rId19" Type="http://schemas.openxmlformats.org/officeDocument/2006/relationships/image" Target="../media/image27.tiff"/><Relationship Id="rId31"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0.png"/><Relationship Id="rId30" Type="http://schemas.openxmlformats.org/officeDocument/2006/relationships/image" Target="../media/image43.jp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33" Type="http://schemas.openxmlformats.org/officeDocument/2006/relationships/image" Target="../media/image39.png"/><Relationship Id="rId2" Type="http://schemas.openxmlformats.org/officeDocument/2006/relationships/notesSlide" Target="../notesSlides/notesSlide16.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32" Type="http://schemas.openxmlformats.org/officeDocument/2006/relationships/image" Target="../media/image38.pn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1.png"/><Relationship Id="rId10" Type="http://schemas.openxmlformats.org/officeDocument/2006/relationships/image" Target="../media/image11.png"/><Relationship Id="rId19" Type="http://schemas.openxmlformats.org/officeDocument/2006/relationships/image" Target="../media/image27.tiff"/><Relationship Id="rId31"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0.png"/><Relationship Id="rId30" Type="http://schemas.openxmlformats.org/officeDocument/2006/relationships/image" Target="../media/image43.jp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33" Type="http://schemas.openxmlformats.org/officeDocument/2006/relationships/image" Target="../media/image39.png"/><Relationship Id="rId2" Type="http://schemas.openxmlformats.org/officeDocument/2006/relationships/notesSlide" Target="../notesSlides/notesSlide17.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32" Type="http://schemas.openxmlformats.org/officeDocument/2006/relationships/image" Target="../media/image38.pn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1.png"/><Relationship Id="rId10" Type="http://schemas.openxmlformats.org/officeDocument/2006/relationships/image" Target="../media/image11.png"/><Relationship Id="rId19" Type="http://schemas.openxmlformats.org/officeDocument/2006/relationships/image" Target="../media/image27.tiff"/><Relationship Id="rId31"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0.png"/><Relationship Id="rId30" Type="http://schemas.openxmlformats.org/officeDocument/2006/relationships/image" Target="../media/image44.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1.jpeg"/><Relationship Id="rId4" Type="http://schemas.openxmlformats.org/officeDocument/2006/relationships/image" Target="../media/image4.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microsoft.com/office/2007/relationships/hdphoto" Target="../media/hdphoto1.wdp"/><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3.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59.png"/><Relationship Id="rId5" Type="http://schemas.openxmlformats.org/officeDocument/2006/relationships/image" Target="../media/image2.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1.jpe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microsoft.com/office/2007/relationships/hdphoto" Target="../media/hdphoto1.wdp"/><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3.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59.png"/><Relationship Id="rId5" Type="http://schemas.openxmlformats.org/officeDocument/2006/relationships/image" Target="../media/image2.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1.jpe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6.png"/><Relationship Id="rId18" Type="http://schemas.openxmlformats.org/officeDocument/2006/relationships/image" Target="../media/image61.png"/><Relationship Id="rId3" Type="http://schemas.microsoft.com/office/2007/relationships/hdphoto" Target="../media/hdphoto1.wdp"/><Relationship Id="rId21" Type="http://schemas.openxmlformats.org/officeDocument/2006/relationships/image" Target="../media/image63.png"/><Relationship Id="rId7" Type="http://schemas.openxmlformats.org/officeDocument/2006/relationships/image" Target="../media/image55.png"/><Relationship Id="rId12" Type="http://schemas.openxmlformats.org/officeDocument/2006/relationships/image" Target="../media/image69.png"/><Relationship Id="rId17" Type="http://schemas.openxmlformats.org/officeDocument/2006/relationships/image" Target="../media/image60.png"/><Relationship Id="rId2" Type="http://schemas.openxmlformats.org/officeDocument/2006/relationships/image" Target="../media/image3.png"/><Relationship Id="rId16" Type="http://schemas.openxmlformats.org/officeDocument/2006/relationships/image" Target="../media/image59.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68.png"/><Relationship Id="rId5" Type="http://schemas.openxmlformats.org/officeDocument/2006/relationships/image" Target="../media/image2.png"/><Relationship Id="rId15" Type="http://schemas.openxmlformats.org/officeDocument/2006/relationships/image" Target="../media/image58.png"/><Relationship Id="rId10" Type="http://schemas.openxmlformats.org/officeDocument/2006/relationships/image" Target="../media/image67.png"/><Relationship Id="rId19" Type="http://schemas.openxmlformats.org/officeDocument/2006/relationships/image" Target="../media/image62.png"/><Relationship Id="rId4" Type="http://schemas.openxmlformats.org/officeDocument/2006/relationships/image" Target="../media/image1.jpeg"/><Relationship Id="rId9" Type="http://schemas.openxmlformats.org/officeDocument/2006/relationships/image" Target="../media/image66.png"/><Relationship Id="rId14" Type="http://schemas.openxmlformats.org/officeDocument/2006/relationships/image" Target="../media/image57.png"/><Relationship Id="rId22"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png"/><Relationship Id="rId18" Type="http://schemas.openxmlformats.org/officeDocument/2006/relationships/image" Target="../media/image86.jpeg"/><Relationship Id="rId26" Type="http://schemas.openxmlformats.org/officeDocument/2006/relationships/image" Target="../media/image94.png"/><Relationship Id="rId3" Type="http://schemas.openxmlformats.org/officeDocument/2006/relationships/image" Target="../media/image3.png"/><Relationship Id="rId21" Type="http://schemas.openxmlformats.org/officeDocument/2006/relationships/image" Target="../media/image89.png"/><Relationship Id="rId7" Type="http://schemas.openxmlformats.org/officeDocument/2006/relationships/image" Target="../media/image75.jpeg"/><Relationship Id="rId12" Type="http://schemas.openxmlformats.org/officeDocument/2006/relationships/image" Target="../media/image80.png"/><Relationship Id="rId17" Type="http://schemas.openxmlformats.org/officeDocument/2006/relationships/image" Target="../media/image85.jpeg"/><Relationship Id="rId25" Type="http://schemas.openxmlformats.org/officeDocument/2006/relationships/image" Target="../media/image93.png"/><Relationship Id="rId2" Type="http://schemas.openxmlformats.org/officeDocument/2006/relationships/image" Target="../media/image73.jpeg"/><Relationship Id="rId16" Type="http://schemas.openxmlformats.org/officeDocument/2006/relationships/image" Target="../media/image84.jpeg"/><Relationship Id="rId20" Type="http://schemas.openxmlformats.org/officeDocument/2006/relationships/image" Target="../media/image88.jpeg"/><Relationship Id="rId29"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74.jpeg"/><Relationship Id="rId11" Type="http://schemas.openxmlformats.org/officeDocument/2006/relationships/image" Target="../media/image79.jpeg"/><Relationship Id="rId24" Type="http://schemas.openxmlformats.org/officeDocument/2006/relationships/image" Target="../media/image92.jpeg"/><Relationship Id="rId5" Type="http://schemas.openxmlformats.org/officeDocument/2006/relationships/image" Target="../media/image2.png"/><Relationship Id="rId15" Type="http://schemas.openxmlformats.org/officeDocument/2006/relationships/image" Target="../media/image83.jpeg"/><Relationship Id="rId23" Type="http://schemas.openxmlformats.org/officeDocument/2006/relationships/image" Target="../media/image91.jpeg"/><Relationship Id="rId28" Type="http://schemas.openxmlformats.org/officeDocument/2006/relationships/image" Target="../media/image96.jpeg"/><Relationship Id="rId10" Type="http://schemas.openxmlformats.org/officeDocument/2006/relationships/image" Target="../media/image78.jpeg"/><Relationship Id="rId19" Type="http://schemas.openxmlformats.org/officeDocument/2006/relationships/image" Target="../media/image87.jpeg"/><Relationship Id="rId31" Type="http://schemas.openxmlformats.org/officeDocument/2006/relationships/image" Target="../media/image99.jpeg"/><Relationship Id="rId4" Type="http://schemas.microsoft.com/office/2007/relationships/hdphoto" Target="../media/hdphoto1.wdp"/><Relationship Id="rId9" Type="http://schemas.openxmlformats.org/officeDocument/2006/relationships/image" Target="../media/image77.png"/><Relationship Id="rId14" Type="http://schemas.openxmlformats.org/officeDocument/2006/relationships/image" Target="../media/image82.jpe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jpeg"/></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4.jpeg"/><Relationship Id="rId18" Type="http://schemas.openxmlformats.org/officeDocument/2006/relationships/image" Target="../media/image91.jpeg"/><Relationship Id="rId26" Type="http://schemas.openxmlformats.org/officeDocument/2006/relationships/image" Target="../media/image99.jpeg"/><Relationship Id="rId3" Type="http://schemas.openxmlformats.org/officeDocument/2006/relationships/image" Target="../media/image3.png"/><Relationship Id="rId21" Type="http://schemas.openxmlformats.org/officeDocument/2006/relationships/image" Target="../media/image96.jpeg"/><Relationship Id="rId7" Type="http://schemas.openxmlformats.org/officeDocument/2006/relationships/image" Target="../media/image76.jpeg"/><Relationship Id="rId12" Type="http://schemas.openxmlformats.org/officeDocument/2006/relationships/image" Target="../media/image83.jpe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73.jpeg"/><Relationship Id="rId16" Type="http://schemas.openxmlformats.org/officeDocument/2006/relationships/image" Target="../media/image89.png"/><Relationship Id="rId20"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75.jpeg"/><Relationship Id="rId11" Type="http://schemas.openxmlformats.org/officeDocument/2006/relationships/image" Target="../media/image82.jpeg"/><Relationship Id="rId24" Type="http://schemas.openxmlformats.org/officeDocument/2006/relationships/image" Target="../media/image92.jpeg"/><Relationship Id="rId5" Type="http://schemas.openxmlformats.org/officeDocument/2006/relationships/image" Target="../media/image74.jpeg"/><Relationship Id="rId15" Type="http://schemas.openxmlformats.org/officeDocument/2006/relationships/image" Target="../media/image88.jpeg"/><Relationship Id="rId23" Type="http://schemas.openxmlformats.org/officeDocument/2006/relationships/image" Target="../media/image100.png"/><Relationship Id="rId10" Type="http://schemas.openxmlformats.org/officeDocument/2006/relationships/image" Target="../media/image81.png"/><Relationship Id="rId19" Type="http://schemas.openxmlformats.org/officeDocument/2006/relationships/image" Target="../media/image94.png"/><Relationship Id="rId4" Type="http://schemas.microsoft.com/office/2007/relationships/hdphoto" Target="../media/hdphoto1.wdp"/><Relationship Id="rId9" Type="http://schemas.openxmlformats.org/officeDocument/2006/relationships/image" Target="../media/image80.png"/><Relationship Id="rId14" Type="http://schemas.openxmlformats.org/officeDocument/2006/relationships/image" Target="../media/image87.jpeg"/><Relationship Id="rId22" Type="http://schemas.openxmlformats.org/officeDocument/2006/relationships/image" Target="../media/image97.pn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4.jpeg"/><Relationship Id="rId18" Type="http://schemas.openxmlformats.org/officeDocument/2006/relationships/image" Target="../media/image91.jpeg"/><Relationship Id="rId26" Type="http://schemas.openxmlformats.org/officeDocument/2006/relationships/image" Target="../media/image99.jpeg"/><Relationship Id="rId3" Type="http://schemas.openxmlformats.org/officeDocument/2006/relationships/image" Target="../media/image3.png"/><Relationship Id="rId21" Type="http://schemas.openxmlformats.org/officeDocument/2006/relationships/image" Target="../media/image96.jpeg"/><Relationship Id="rId7" Type="http://schemas.openxmlformats.org/officeDocument/2006/relationships/image" Target="../media/image76.jpeg"/><Relationship Id="rId12" Type="http://schemas.openxmlformats.org/officeDocument/2006/relationships/image" Target="../media/image83.jpe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73.jpeg"/><Relationship Id="rId16" Type="http://schemas.openxmlformats.org/officeDocument/2006/relationships/image" Target="../media/image89.png"/><Relationship Id="rId20"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75.jpeg"/><Relationship Id="rId11" Type="http://schemas.openxmlformats.org/officeDocument/2006/relationships/image" Target="../media/image82.jpeg"/><Relationship Id="rId24" Type="http://schemas.openxmlformats.org/officeDocument/2006/relationships/image" Target="../media/image92.jpeg"/><Relationship Id="rId5" Type="http://schemas.openxmlformats.org/officeDocument/2006/relationships/image" Target="../media/image74.jpeg"/><Relationship Id="rId15" Type="http://schemas.openxmlformats.org/officeDocument/2006/relationships/image" Target="../media/image88.jpeg"/><Relationship Id="rId23" Type="http://schemas.openxmlformats.org/officeDocument/2006/relationships/image" Target="../media/image100.png"/><Relationship Id="rId10" Type="http://schemas.openxmlformats.org/officeDocument/2006/relationships/image" Target="../media/image81.png"/><Relationship Id="rId19" Type="http://schemas.openxmlformats.org/officeDocument/2006/relationships/image" Target="../media/image94.png"/><Relationship Id="rId4" Type="http://schemas.microsoft.com/office/2007/relationships/hdphoto" Target="../media/hdphoto1.wdp"/><Relationship Id="rId9" Type="http://schemas.openxmlformats.org/officeDocument/2006/relationships/image" Target="../media/image80.png"/><Relationship Id="rId14" Type="http://schemas.openxmlformats.org/officeDocument/2006/relationships/image" Target="../media/image87.jpeg"/><Relationship Id="rId22"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102.jpe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5.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0.png"/><Relationship Id="rId7" Type="http://schemas.openxmlformats.org/officeDocument/2006/relationships/image" Target="../media/image111.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0.png"/><Relationship Id="rId7" Type="http://schemas.openxmlformats.org/officeDocument/2006/relationships/image" Target="../media/image111.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0.pn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08.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5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0.pn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08.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5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0.pn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08.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0.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08.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0.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119.png"/><Relationship Id="rId2" Type="http://schemas.openxmlformats.org/officeDocument/2006/relationships/image" Target="../media/image117.jpe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1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2.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119.png"/><Relationship Id="rId2" Type="http://schemas.openxmlformats.org/officeDocument/2006/relationships/image" Target="../media/image117.jpe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18.png"/><Relationship Id="rId5" Type="http://schemas.openxmlformats.org/officeDocument/2006/relationships/image" Target="../media/image2.png"/><Relationship Id="rId15" Type="http://schemas.openxmlformats.org/officeDocument/2006/relationships/image" Target="../media/image123.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24.png"/></Relationships>
</file>

<file path=ppt/slides/_rels/slide6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24.png"/></Relationships>
</file>

<file path=ppt/slides/_rels/slide6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26.png"/><Relationship Id="rId5" Type="http://schemas.microsoft.com/office/2007/relationships/hdphoto" Target="../media/hdphoto1.wdp"/><Relationship Id="rId10" Type="http://schemas.openxmlformats.org/officeDocument/2006/relationships/image" Target="../media/image125.png"/><Relationship Id="rId4" Type="http://schemas.openxmlformats.org/officeDocument/2006/relationships/image" Target="../media/image3.png"/><Relationship Id="rId9" Type="http://schemas.openxmlformats.org/officeDocument/2006/relationships/image" Target="../media/image124.png"/></Relationships>
</file>

<file path=ppt/slides/_rels/slide6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26.png"/><Relationship Id="rId5" Type="http://schemas.microsoft.com/office/2007/relationships/hdphoto" Target="../media/hdphoto1.wdp"/><Relationship Id="rId10" Type="http://schemas.openxmlformats.org/officeDocument/2006/relationships/image" Target="../media/image125.png"/><Relationship Id="rId4" Type="http://schemas.openxmlformats.org/officeDocument/2006/relationships/image" Target="../media/image3.png"/><Relationship Id="rId9" Type="http://schemas.openxmlformats.org/officeDocument/2006/relationships/image" Target="../media/image124.png"/></Relationships>
</file>

<file path=ppt/slides/_rels/slide6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24.png"/></Relationships>
</file>

<file path=ppt/slides/_rels/slide6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26.png"/><Relationship Id="rId5" Type="http://schemas.microsoft.com/office/2007/relationships/hdphoto" Target="../media/hdphoto1.wdp"/><Relationship Id="rId10" Type="http://schemas.openxmlformats.org/officeDocument/2006/relationships/image" Target="../media/image125.png"/><Relationship Id="rId4" Type="http://schemas.openxmlformats.org/officeDocument/2006/relationships/image" Target="../media/image3.png"/><Relationship Id="rId9" Type="http://schemas.openxmlformats.org/officeDocument/2006/relationships/image" Target="../media/image1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7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7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7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7.jpeg"/><Relationship Id="rId3" Type="http://schemas.openxmlformats.org/officeDocument/2006/relationships/image" Target="../media/image137.png"/><Relationship Id="rId7" Type="http://schemas.openxmlformats.org/officeDocument/2006/relationships/image" Target="../media/image141.jpeg"/><Relationship Id="rId12" Type="http://schemas.openxmlformats.org/officeDocument/2006/relationships/image" Target="../media/image146.jpeg"/><Relationship Id="rId2" Type="http://schemas.openxmlformats.org/officeDocument/2006/relationships/image" Target="../media/image136.jpeg"/><Relationship Id="rId16"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40.jpeg"/><Relationship Id="rId11" Type="http://schemas.openxmlformats.org/officeDocument/2006/relationships/image" Target="../media/image145.jpeg"/><Relationship Id="rId5" Type="http://schemas.openxmlformats.org/officeDocument/2006/relationships/image" Target="../media/image139.jpeg"/><Relationship Id="rId15" Type="http://schemas.openxmlformats.org/officeDocument/2006/relationships/image" Target="../media/image14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 Id="rId14" Type="http://schemas.openxmlformats.org/officeDocument/2006/relationships/image" Target="../media/image148.jpeg"/></Relationships>
</file>

<file path=ppt/slides/_rels/slide77.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7.jpeg"/><Relationship Id="rId18" Type="http://schemas.openxmlformats.org/officeDocument/2006/relationships/image" Target="../media/image152.tiff"/><Relationship Id="rId3" Type="http://schemas.openxmlformats.org/officeDocument/2006/relationships/image" Target="../media/image137.png"/><Relationship Id="rId7" Type="http://schemas.openxmlformats.org/officeDocument/2006/relationships/image" Target="../media/image141.jpeg"/><Relationship Id="rId12" Type="http://schemas.openxmlformats.org/officeDocument/2006/relationships/image" Target="../media/image146.jpeg"/><Relationship Id="rId17" Type="http://schemas.openxmlformats.org/officeDocument/2006/relationships/image" Target="../media/image151.tiff"/><Relationship Id="rId2" Type="http://schemas.openxmlformats.org/officeDocument/2006/relationships/image" Target="../media/image136.jpeg"/><Relationship Id="rId16"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40.jpeg"/><Relationship Id="rId11" Type="http://schemas.openxmlformats.org/officeDocument/2006/relationships/image" Target="../media/image145.jpeg"/><Relationship Id="rId5" Type="http://schemas.openxmlformats.org/officeDocument/2006/relationships/image" Target="../media/image139.jpeg"/><Relationship Id="rId15" Type="http://schemas.openxmlformats.org/officeDocument/2006/relationships/image" Target="../media/image14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 Id="rId14" Type="http://schemas.openxmlformats.org/officeDocument/2006/relationships/image" Target="../media/image148.jpeg"/></Relationships>
</file>

<file path=ppt/slides/_rels/slide78.xml.rels><?xml version="1.0" encoding="UTF-8" standalone="yes"?>
<Relationships xmlns="http://schemas.openxmlformats.org/package/2006/relationships"><Relationship Id="rId8" Type="http://schemas.openxmlformats.org/officeDocument/2006/relationships/image" Target="../media/image156.jpeg"/><Relationship Id="rId13" Type="http://schemas.openxmlformats.org/officeDocument/2006/relationships/image" Target="../media/image161.jpeg"/><Relationship Id="rId3" Type="http://schemas.openxmlformats.org/officeDocument/2006/relationships/image" Target="../media/image137.png"/><Relationship Id="rId7" Type="http://schemas.openxmlformats.org/officeDocument/2006/relationships/image" Target="../media/image155.jpeg"/><Relationship Id="rId12" Type="http://schemas.openxmlformats.org/officeDocument/2006/relationships/image" Target="../media/image160.jpeg"/><Relationship Id="rId2" Type="http://schemas.openxmlformats.org/officeDocument/2006/relationships/image" Target="../media/image136.jpeg"/><Relationship Id="rId16" Type="http://schemas.openxmlformats.org/officeDocument/2006/relationships/image" Target="../media/image164.jpeg"/><Relationship Id="rId1" Type="http://schemas.openxmlformats.org/officeDocument/2006/relationships/slideLayout" Target="../slideLayouts/slideLayout2.xml"/><Relationship Id="rId6" Type="http://schemas.openxmlformats.org/officeDocument/2006/relationships/image" Target="../media/image154.jpeg"/><Relationship Id="rId11" Type="http://schemas.openxmlformats.org/officeDocument/2006/relationships/image" Target="../media/image159.jpeg"/><Relationship Id="rId5" Type="http://schemas.openxmlformats.org/officeDocument/2006/relationships/image" Target="../media/image153.jpeg"/><Relationship Id="rId15" Type="http://schemas.openxmlformats.org/officeDocument/2006/relationships/image" Target="../media/image163.jpeg"/><Relationship Id="rId10" Type="http://schemas.openxmlformats.org/officeDocument/2006/relationships/image" Target="../media/image158.jpeg"/><Relationship Id="rId4" Type="http://schemas.openxmlformats.org/officeDocument/2006/relationships/image" Target="../media/image138.jpeg"/><Relationship Id="rId9" Type="http://schemas.openxmlformats.org/officeDocument/2006/relationships/image" Target="../media/image157.jpeg"/><Relationship Id="rId14" Type="http://schemas.openxmlformats.org/officeDocument/2006/relationships/image" Target="../media/image162.jpeg"/></Relationships>
</file>

<file path=ppt/slides/_rels/slide79.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3" Type="http://schemas.openxmlformats.org/officeDocument/2006/relationships/image" Target="../media/image137.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 Type="http://schemas.openxmlformats.org/officeDocument/2006/relationships/image" Target="../media/image136.jpeg"/><Relationship Id="rId16" Type="http://schemas.openxmlformats.org/officeDocument/2006/relationships/image" Target="../media/image171.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5" Type="http://schemas.openxmlformats.org/officeDocument/2006/relationships/image" Target="../media/image155.jpeg"/><Relationship Id="rId15" Type="http://schemas.openxmlformats.org/officeDocument/2006/relationships/image" Target="../media/image170.jpeg"/><Relationship Id="rId10" Type="http://schemas.openxmlformats.org/officeDocument/2006/relationships/image" Target="../media/image165.jpeg"/><Relationship Id="rId19" Type="http://schemas.openxmlformats.org/officeDocument/2006/relationships/image" Target="../media/image174.jpe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4.png"/><Relationship Id="rId3" Type="http://schemas.microsoft.com/office/2007/relationships/hdphoto" Target="../media/hdphoto1.wdp"/><Relationship Id="rId21" Type="http://schemas.openxmlformats.org/officeDocument/2006/relationships/image" Target="../media/image18.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9.jpe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3.jpeg"/><Relationship Id="rId10" Type="http://schemas.openxmlformats.org/officeDocument/2006/relationships/image" Target="../media/image10.png"/><Relationship Id="rId19"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80.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3" Type="http://schemas.openxmlformats.org/officeDocument/2006/relationships/image" Target="../media/image137.png"/><Relationship Id="rId21" Type="http://schemas.openxmlformats.org/officeDocument/2006/relationships/image" Target="../media/image176.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10" Type="http://schemas.openxmlformats.org/officeDocument/2006/relationships/image" Target="../media/image165.jpeg"/><Relationship Id="rId19" Type="http://schemas.openxmlformats.org/officeDocument/2006/relationships/image" Target="../media/image174.jpe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s>
</file>

<file path=ppt/slides/_rels/slide81.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s>
</file>

<file path=ppt/slides/_rels/slide82.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 Id="rId35" Type="http://schemas.openxmlformats.org/officeDocument/2006/relationships/image" Target="../media/image47.png"/></Relationships>
</file>

<file path=ppt/slides/_rels/slide83.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45.pn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92.jpe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177.png"/><Relationship Id="rId33" Type="http://schemas.openxmlformats.org/officeDocument/2006/relationships/image" Target="../media/image91.jpe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180.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80.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179.pn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74.jpe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178.png"/><Relationship Id="rId30" Type="http://schemas.openxmlformats.org/officeDocument/2006/relationships/image" Target="../media/image75.jpeg"/><Relationship Id="rId35" Type="http://schemas.openxmlformats.org/officeDocument/2006/relationships/image" Target="../media/image93.png"/></Relationships>
</file>

<file path=ppt/slides/_rels/slide84.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75.jpeg"/><Relationship Id="rId39" Type="http://schemas.openxmlformats.org/officeDocument/2006/relationships/image" Target="../media/image177.pn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135.png"/><Relationship Id="rId42" Type="http://schemas.openxmlformats.org/officeDocument/2006/relationships/image" Target="../media/image180.jpe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45.png"/><Relationship Id="rId33" Type="http://schemas.openxmlformats.org/officeDocument/2006/relationships/image" Target="../media/image134.png"/><Relationship Id="rId38" Type="http://schemas.openxmlformats.org/officeDocument/2006/relationships/image" Target="../media/image132.pn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91.jpeg"/><Relationship Id="rId41"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47.png"/><Relationship Id="rId37" Type="http://schemas.openxmlformats.org/officeDocument/2006/relationships/image" Target="../media/image129.png"/><Relationship Id="rId40" Type="http://schemas.openxmlformats.org/officeDocument/2006/relationships/image" Target="../media/image178.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80.png"/><Relationship Id="rId36" Type="http://schemas.openxmlformats.org/officeDocument/2006/relationships/image" Target="../media/image130.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93.pn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74.jpeg"/><Relationship Id="rId30" Type="http://schemas.openxmlformats.org/officeDocument/2006/relationships/image" Target="../media/image92.jpeg"/><Relationship Id="rId35" Type="http://schemas.openxmlformats.org/officeDocument/2006/relationships/image" Target="../media/image131.png"/></Relationships>
</file>

<file path=ppt/slides/_rels/slide85.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75.jpe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179.pn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45.png"/><Relationship Id="rId33" Type="http://schemas.openxmlformats.org/officeDocument/2006/relationships/image" Target="../media/image178.pn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177.png"/><Relationship Id="rId37" Type="http://schemas.openxmlformats.org/officeDocument/2006/relationships/image" Target="../media/image182.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80.pn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93.pn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74.jpeg"/><Relationship Id="rId30" Type="http://schemas.openxmlformats.org/officeDocument/2006/relationships/image" Target="../media/image92.jpeg"/><Relationship Id="rId35" Type="http://schemas.openxmlformats.org/officeDocument/2006/relationships/image" Target="../media/image180.jpeg"/></Relationships>
</file>

<file path=ppt/slides/_rels/slide86.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45.pn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92.jpe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177.png"/><Relationship Id="rId33" Type="http://schemas.openxmlformats.org/officeDocument/2006/relationships/image" Target="../media/image91.jpe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180.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80.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179.pn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74.jpe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178.png"/><Relationship Id="rId30" Type="http://schemas.openxmlformats.org/officeDocument/2006/relationships/image" Target="../media/image75.jpeg"/><Relationship Id="rId35" Type="http://schemas.openxmlformats.org/officeDocument/2006/relationships/image" Target="../media/image93.png"/></Relationships>
</file>

<file path=ppt/slides/_rels/slide87.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71.jpeg"/><Relationship Id="rId18" Type="http://schemas.openxmlformats.org/officeDocument/2006/relationships/image" Target="../media/image152.tiff"/><Relationship Id="rId26" Type="http://schemas.openxmlformats.org/officeDocument/2006/relationships/image" Target="../media/image183.jpeg"/><Relationship Id="rId3" Type="http://schemas.openxmlformats.org/officeDocument/2006/relationships/image" Target="../media/image136.jpeg"/><Relationship Id="rId21" Type="http://schemas.openxmlformats.org/officeDocument/2006/relationships/image" Target="../media/image74.jpeg"/><Relationship Id="rId34" Type="http://schemas.openxmlformats.org/officeDocument/2006/relationships/image" Target="../media/image179.pn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51.tiff"/><Relationship Id="rId25" Type="http://schemas.openxmlformats.org/officeDocument/2006/relationships/image" Target="../media/image93.png"/><Relationship Id="rId33" Type="http://schemas.openxmlformats.org/officeDocument/2006/relationships/image" Target="../media/image178.png"/><Relationship Id="rId2" Type="http://schemas.openxmlformats.org/officeDocument/2006/relationships/image" Target="../media/image181.png"/><Relationship Id="rId16" Type="http://schemas.openxmlformats.org/officeDocument/2006/relationships/image" Target="../media/image176.png"/><Relationship Id="rId20" Type="http://schemas.openxmlformats.org/officeDocument/2006/relationships/image" Target="../media/image75.jpeg"/><Relationship Id="rId29" Type="http://schemas.openxmlformats.org/officeDocument/2006/relationships/image" Target="../media/image186.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92.jpeg"/><Relationship Id="rId32" Type="http://schemas.openxmlformats.org/officeDocument/2006/relationships/image" Target="../media/image177.png"/><Relationship Id="rId37" Type="http://schemas.openxmlformats.org/officeDocument/2006/relationships/image" Target="../media/image182.png"/><Relationship Id="rId5" Type="http://schemas.openxmlformats.org/officeDocument/2006/relationships/image" Target="../media/image157.jpeg"/><Relationship Id="rId15" Type="http://schemas.openxmlformats.org/officeDocument/2006/relationships/image" Target="../media/image175.png"/><Relationship Id="rId23" Type="http://schemas.openxmlformats.org/officeDocument/2006/relationships/image" Target="../media/image91.jpeg"/><Relationship Id="rId28" Type="http://schemas.openxmlformats.org/officeDocument/2006/relationships/image" Target="../media/image185.jpe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45.png"/><Relationship Id="rId31" Type="http://schemas.openxmlformats.org/officeDocument/2006/relationships/image" Target="../media/image188.jpe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72.jpeg"/><Relationship Id="rId22" Type="http://schemas.openxmlformats.org/officeDocument/2006/relationships/image" Target="../media/image80.png"/><Relationship Id="rId27" Type="http://schemas.openxmlformats.org/officeDocument/2006/relationships/image" Target="../media/image184.jpeg"/><Relationship Id="rId30" Type="http://schemas.openxmlformats.org/officeDocument/2006/relationships/image" Target="../media/image187.jpeg"/><Relationship Id="rId35" Type="http://schemas.openxmlformats.org/officeDocument/2006/relationships/image" Target="../media/image180.jpeg"/></Relationships>
</file>

<file path=ppt/slides/_rels/slide88.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45.pn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190.jpe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177.png"/><Relationship Id="rId33" Type="http://schemas.openxmlformats.org/officeDocument/2006/relationships/image" Target="../media/image91.jpe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180.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80.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179.pn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74.jpe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178.png"/><Relationship Id="rId30" Type="http://schemas.openxmlformats.org/officeDocument/2006/relationships/image" Target="../media/image189.jpeg"/><Relationship Id="rId35" Type="http://schemas.openxmlformats.org/officeDocument/2006/relationships/image" Target="../media/image191.png"/></Relationships>
</file>

<file path=ppt/slides/_rels/slide89.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4.png"/><Relationship Id="rId3" Type="http://schemas.microsoft.com/office/2007/relationships/hdphoto" Target="../media/hdphoto1.wdp"/><Relationship Id="rId21" Type="http://schemas.openxmlformats.org/officeDocument/2006/relationships/image" Target="../media/image18.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9.jpe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3.jpeg"/><Relationship Id="rId10" Type="http://schemas.openxmlformats.org/officeDocument/2006/relationships/image" Target="../media/image10.png"/><Relationship Id="rId19"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90.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1.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9" Type="http://schemas.openxmlformats.org/officeDocument/2006/relationships/image" Target="../media/image196.jpe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38" Type="http://schemas.openxmlformats.org/officeDocument/2006/relationships/image" Target="../media/image195.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41" Type="http://schemas.openxmlformats.org/officeDocument/2006/relationships/image" Target="../media/image198.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37" Type="http://schemas.openxmlformats.org/officeDocument/2006/relationships/image" Target="../media/image194.jpeg"/><Relationship Id="rId40" Type="http://schemas.openxmlformats.org/officeDocument/2006/relationships/image" Target="../media/image197.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36" Type="http://schemas.openxmlformats.org/officeDocument/2006/relationships/image" Target="../media/image193.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 Id="rId35" Type="http://schemas.openxmlformats.org/officeDocument/2006/relationships/image" Target="../media/image192.jpeg"/></Relationships>
</file>

<file path=ppt/slides/_rels/slide92.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3.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4.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5925" y="6442502"/>
            <a:ext cx="6272151"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Landing Page Mocks</a:t>
            </a:r>
          </a:p>
        </p:txBody>
      </p:sp>
    </p:spTree>
    <p:extLst>
      <p:ext uri="{BB962C8B-B14F-4D97-AF65-F5344CB8AC3E}">
        <p14:creationId xmlns:p14="http://schemas.microsoft.com/office/powerpoint/2010/main" val="397237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0135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6406072"/>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56101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59437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39761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7244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42313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18887"/>
          <a:stretch/>
        </p:blipFill>
        <p:spPr bwMode="auto">
          <a:xfrm>
            <a:off x="0" y="-1"/>
            <a:ext cx="9235440" cy="448418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361683"/>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2719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78974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80280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79828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1393092"/>
            <a:ext cx="1600200" cy="683414"/>
          </a:xfrm>
          <a:prstGeom prst="rect">
            <a:avLst/>
          </a:prstGeom>
        </p:spPr>
      </p:pic>
      <p:cxnSp>
        <p:nvCxnSpPr>
          <p:cNvPr id="36" name="Straight Connector 35"/>
          <p:cNvCxnSpPr/>
          <p:nvPr/>
        </p:nvCxnSpPr>
        <p:spPr>
          <a:xfrm>
            <a:off x="-152400" y="179828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624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7187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9790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65695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66192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9713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65663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82545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26594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35300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7187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14986434"/>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7187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436210" y="6566318"/>
            <a:ext cx="4407408" cy="328269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99842" y="6636137"/>
            <a:ext cx="2791901" cy="584775"/>
          </a:xfrm>
          <a:prstGeom prst="rect">
            <a:avLst/>
          </a:prstGeom>
          <a:noFill/>
        </p:spPr>
        <p:txBody>
          <a:bodyPr wrap="square" rtlCol="0">
            <a:spAutoFit/>
          </a:bodyPr>
          <a:lstStyle/>
          <a:p>
            <a:r>
              <a:rPr lang="en-US" sz="3200" b="1" cap="small" dirty="0" err="1">
                <a:solidFill>
                  <a:schemeClr val="bg1"/>
                </a:solidFill>
                <a:latin typeface="Adelle Rg" panose="02000503060000020004" pitchFamily="2" charset="0"/>
              </a:rPr>
              <a:t>MakerShoe</a:t>
            </a:r>
            <a:endParaRPr lang="en-US" sz="3200" b="1" cap="small" dirty="0">
              <a:solidFill>
                <a:schemeClr val="bg1"/>
              </a:solidFill>
              <a:latin typeface="Adelle Rg" panose="02000503060000020004" pitchFamily="2" charset="0"/>
            </a:endParaRPr>
          </a:p>
        </p:txBody>
      </p:sp>
      <p:cxnSp>
        <p:nvCxnSpPr>
          <p:cNvPr id="38" name="Straight Connector 37"/>
          <p:cNvCxnSpPr/>
          <p:nvPr/>
        </p:nvCxnSpPr>
        <p:spPr>
          <a:xfrm>
            <a:off x="637099" y="7285524"/>
            <a:ext cx="24871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24805" y="7431506"/>
            <a:ext cx="3900842" cy="1569660"/>
          </a:xfrm>
          <a:prstGeom prst="rect">
            <a:avLst/>
          </a:prstGeom>
          <a:noFill/>
        </p:spPr>
        <p:txBody>
          <a:bodyPr wrap="square" rtlCol="0">
            <a:spAutoFit/>
          </a:bodyPr>
          <a:lstStyle/>
          <a:p>
            <a:r>
              <a:rPr lang="en-US" sz="3200" dirty="0">
                <a:solidFill>
                  <a:schemeClr val="bg1"/>
                </a:solidFill>
                <a:latin typeface="Adelle Rg" panose="02000503060000020004" pitchFamily="2" charset="0"/>
              </a:rPr>
              <a:t>Some subtitle here that sounds super awesome</a:t>
            </a:r>
          </a:p>
        </p:txBody>
      </p:sp>
      <p:sp>
        <p:nvSpPr>
          <p:cNvPr id="54" name="TextBox 53"/>
          <p:cNvSpPr txBox="1"/>
          <p:nvPr/>
        </p:nvSpPr>
        <p:spPr>
          <a:xfrm>
            <a:off x="4361366" y="9252015"/>
            <a:ext cx="482252" cy="598497"/>
          </a:xfrm>
          <a:prstGeom prst="rect">
            <a:avLst/>
          </a:prstGeom>
          <a:noFill/>
        </p:spPr>
        <p:txBody>
          <a:bodyPr wrap="square" rtlCol="0">
            <a:spAutoFit/>
          </a:bodyPr>
          <a:lstStyle/>
          <a:p>
            <a:r>
              <a:rPr lang="en-US" dirty="0">
                <a:solidFill>
                  <a:schemeClr val="bg1"/>
                </a:solidFill>
              </a:rPr>
              <a:t>&gt;</a:t>
            </a:r>
          </a:p>
        </p:txBody>
      </p:sp>
      <p:pic>
        <p:nvPicPr>
          <p:cNvPr id="50" name="Picture 4" descr="https://openclipart.org/image/2400px/svg_to_png/222076/Mouse-Cursor-Arow-Fix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76365" y="9031601"/>
            <a:ext cx="380372" cy="56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98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77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71363" y="4037909"/>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56101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59437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39761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6657233"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Adelle Rg" panose="02000503060000020004" pitchFamily="2" charset="0"/>
              </a:rPr>
              <a:t>We are the </a:t>
            </a:r>
            <a:r>
              <a:rPr lang="en-US" sz="2800" b="1" dirty="0">
                <a:solidFill>
                  <a:srgbClr val="00B0F0"/>
                </a:solidFill>
                <a:latin typeface="Adelle Rg" panose="02000503060000020004" pitchFamily="2" charset="0"/>
              </a:rPr>
              <a:t>Makeability Lab</a:t>
            </a:r>
            <a:r>
              <a:rPr lang="en-US" sz="2800"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42313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78974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80280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79828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79828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562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0329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2932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8837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2855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58805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5687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0329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14986434"/>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0329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73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0"/>
            <a:ext cx="9144000" cy="662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63277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71363" y="4037909"/>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4435554"/>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4769231"/>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2801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6657233"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Adelle Rg" panose="02000503060000020004" pitchFamily="2" charset="0"/>
              </a:rPr>
              <a:t>We are the </a:t>
            </a:r>
            <a:r>
              <a:rPr lang="en-US" sz="2800" b="1" dirty="0">
                <a:solidFill>
                  <a:srgbClr val="00B0F0"/>
                </a:solidFill>
                <a:latin typeface="Adelle Rg" panose="02000503060000020004" pitchFamily="2" charset="0"/>
              </a:rPr>
              <a:t>Makeability Lab</a:t>
            </a:r>
            <a:r>
              <a:rPr lang="en-US" sz="2800"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3056763"/>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3056763"/>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3056763"/>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3056763"/>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6722920"/>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6853471"/>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6808312"/>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6808312"/>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562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0329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2932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8837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2855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58805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5687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0329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08476" y="12877662"/>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0329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76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60" name="Group 59"/>
          <p:cNvGrpSpPr/>
          <p:nvPr/>
        </p:nvGrpSpPr>
        <p:grpSpPr>
          <a:xfrm>
            <a:off x="313191" y="8623717"/>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8">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nvGrpSpPr>
          <p:cNvPr id="63" name="Group 62"/>
          <p:cNvGrpSpPr/>
          <p:nvPr/>
        </p:nvGrpSpPr>
        <p:grpSpPr>
          <a:xfrm>
            <a:off x="263604" y="7076450"/>
            <a:ext cx="1107996" cy="924550"/>
            <a:chOff x="481263" y="6576060"/>
            <a:chExt cx="1107996" cy="924550"/>
          </a:xfrm>
        </p:grpSpPr>
        <p:pic>
          <p:nvPicPr>
            <p:cNvPr id="64" name="Picture 63"/>
            <p:cNvPicPr>
              <a:picLocks noChangeAspect="1"/>
            </p:cNvPicPr>
            <p:nvPr/>
          </p:nvPicPr>
          <p:blipFill>
            <a:blip r:embed="rId24"/>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2256280" y="7079124"/>
            <a:ext cx="1013419" cy="921876"/>
            <a:chOff x="1752600" y="6578734"/>
            <a:chExt cx="1013419" cy="921876"/>
          </a:xfrm>
        </p:grpSpPr>
        <p:pic>
          <p:nvPicPr>
            <p:cNvPr id="67" name="Picture 66"/>
            <p:cNvPicPr>
              <a:picLocks noChangeAspect="1"/>
            </p:cNvPicPr>
            <p:nvPr/>
          </p:nvPicPr>
          <p:blipFill>
            <a:blip r:embed="rId25"/>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4154379" y="7046645"/>
            <a:ext cx="681355" cy="954355"/>
            <a:chOff x="3124395" y="6546255"/>
            <a:chExt cx="681355" cy="954355"/>
          </a:xfrm>
        </p:grpSpPr>
        <p:pic>
          <p:nvPicPr>
            <p:cNvPr id="70" name="Picture 69"/>
            <p:cNvPicPr>
              <a:picLocks noChangeAspect="1"/>
            </p:cNvPicPr>
            <p:nvPr/>
          </p:nvPicPr>
          <p:blipFill>
            <a:blip r:embed="rId26"/>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5720414" y="7095111"/>
            <a:ext cx="1167307" cy="905889"/>
            <a:chOff x="4304963" y="6594721"/>
            <a:chExt cx="1167307" cy="905889"/>
          </a:xfrm>
        </p:grpSpPr>
        <p:pic>
          <p:nvPicPr>
            <p:cNvPr id="73" name="Picture 72"/>
            <p:cNvPicPr>
              <a:picLocks noChangeAspect="1"/>
            </p:cNvPicPr>
            <p:nvPr/>
          </p:nvPicPr>
          <p:blipFill>
            <a:blip r:embed="rId27"/>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7772400" y="7081336"/>
            <a:ext cx="1003801" cy="919664"/>
            <a:chOff x="5529531" y="6580946"/>
            <a:chExt cx="1003801" cy="919664"/>
          </a:xfrm>
        </p:grpSpPr>
        <p:pic>
          <p:nvPicPr>
            <p:cNvPr id="76" name="Picture 75"/>
            <p:cNvPicPr>
              <a:picLocks noChangeAspect="1"/>
            </p:cNvPicPr>
            <p:nvPr/>
          </p:nvPicPr>
          <p:blipFill>
            <a:blip r:embed="rId28"/>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pic>
        <p:nvPicPr>
          <p:cNvPr id="11" name="Picture 10"/>
          <p:cNvPicPr>
            <a:picLocks noChangeAspect="1"/>
          </p:cNvPicPr>
          <p:nvPr/>
        </p:nvPicPr>
        <p:blipFill rotWithShape="1">
          <a:blip r:embed="rId29"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31"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Tree>
    <p:extLst>
      <p:ext uri="{BB962C8B-B14F-4D97-AF65-F5344CB8AC3E}">
        <p14:creationId xmlns:p14="http://schemas.microsoft.com/office/powerpoint/2010/main" val="493597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49387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a:t>
            </a:r>
          </a:p>
        </p:txBody>
      </p:sp>
      <p:grpSp>
        <p:nvGrpSpPr>
          <p:cNvPr id="60" name="Group 59"/>
          <p:cNvGrpSpPr/>
          <p:nvPr/>
        </p:nvGrpSpPr>
        <p:grpSpPr>
          <a:xfrm>
            <a:off x="313191" y="8623717"/>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8">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nvGrpSpPr>
          <p:cNvPr id="63" name="Group 62"/>
          <p:cNvGrpSpPr/>
          <p:nvPr/>
        </p:nvGrpSpPr>
        <p:grpSpPr>
          <a:xfrm>
            <a:off x="263604" y="7076450"/>
            <a:ext cx="1107996" cy="924550"/>
            <a:chOff x="481263" y="6576060"/>
            <a:chExt cx="1107996" cy="924550"/>
          </a:xfrm>
        </p:grpSpPr>
        <p:pic>
          <p:nvPicPr>
            <p:cNvPr id="64" name="Picture 63"/>
            <p:cNvPicPr>
              <a:picLocks noChangeAspect="1"/>
            </p:cNvPicPr>
            <p:nvPr/>
          </p:nvPicPr>
          <p:blipFill>
            <a:blip r:embed="rId24"/>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2256280" y="7079124"/>
            <a:ext cx="1013419" cy="921876"/>
            <a:chOff x="1752600" y="6578734"/>
            <a:chExt cx="1013419" cy="921876"/>
          </a:xfrm>
        </p:grpSpPr>
        <p:pic>
          <p:nvPicPr>
            <p:cNvPr id="67" name="Picture 66"/>
            <p:cNvPicPr>
              <a:picLocks noChangeAspect="1"/>
            </p:cNvPicPr>
            <p:nvPr/>
          </p:nvPicPr>
          <p:blipFill>
            <a:blip r:embed="rId25"/>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4154379" y="7046645"/>
            <a:ext cx="681355" cy="954355"/>
            <a:chOff x="3124395" y="6546255"/>
            <a:chExt cx="681355" cy="954355"/>
          </a:xfrm>
        </p:grpSpPr>
        <p:pic>
          <p:nvPicPr>
            <p:cNvPr id="70" name="Picture 69"/>
            <p:cNvPicPr>
              <a:picLocks noChangeAspect="1"/>
            </p:cNvPicPr>
            <p:nvPr/>
          </p:nvPicPr>
          <p:blipFill>
            <a:blip r:embed="rId26"/>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5720414" y="7095111"/>
            <a:ext cx="1167307" cy="905889"/>
            <a:chOff x="4304963" y="6594721"/>
            <a:chExt cx="1167307" cy="905889"/>
          </a:xfrm>
        </p:grpSpPr>
        <p:pic>
          <p:nvPicPr>
            <p:cNvPr id="73" name="Picture 72"/>
            <p:cNvPicPr>
              <a:picLocks noChangeAspect="1"/>
            </p:cNvPicPr>
            <p:nvPr/>
          </p:nvPicPr>
          <p:blipFill>
            <a:blip r:embed="rId27"/>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7772400" y="7081336"/>
            <a:ext cx="1003801" cy="919664"/>
            <a:chOff x="5529531" y="6580946"/>
            <a:chExt cx="1003801" cy="919664"/>
          </a:xfrm>
        </p:grpSpPr>
        <p:pic>
          <p:nvPicPr>
            <p:cNvPr id="76" name="Picture 75"/>
            <p:cNvPicPr>
              <a:picLocks noChangeAspect="1"/>
            </p:cNvPicPr>
            <p:nvPr/>
          </p:nvPicPr>
          <p:blipFill>
            <a:blip r:embed="rId28"/>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pic>
        <p:nvPicPr>
          <p:cNvPr id="11" name="Picture 10"/>
          <p:cNvPicPr>
            <a:picLocks noChangeAspect="1"/>
          </p:cNvPicPr>
          <p:nvPr/>
        </p:nvPicPr>
        <p:blipFill rotWithShape="1">
          <a:blip r:embed="rId29"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31"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78" name="TextBox 77"/>
          <p:cNvSpPr txBox="1"/>
          <p:nvPr/>
        </p:nvSpPr>
        <p:spPr>
          <a:xfrm>
            <a:off x="7183291" y="954613"/>
            <a:ext cx="1524000" cy="2323508"/>
          </a:xfrm>
          <a:prstGeom prst="rect">
            <a:avLst/>
          </a:prstGeom>
          <a:solidFill>
            <a:schemeClr val="tx1">
              <a:alpha val="4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schemeClr val="bg1"/>
                </a:solidFill>
              </a:rPr>
              <a:t>RECENT NEWS</a:t>
            </a:r>
          </a:p>
          <a:p>
            <a:r>
              <a:rPr lang="en-US" sz="700" b="1" dirty="0">
                <a:solidFill>
                  <a:schemeClr val="bg1"/>
                </a:solidFill>
              </a:rPr>
              <a:t>Nov 5, 2015 – Headline</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r>
              <a:rPr lang="en-US" sz="700" b="1" dirty="0">
                <a:solidFill>
                  <a:schemeClr val="bg1"/>
                </a:solidFill>
              </a:rPr>
              <a:t>June 26, 2015 – Headline Text</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r>
              <a:rPr lang="en-US" sz="700" b="1" dirty="0">
                <a:solidFill>
                  <a:schemeClr val="bg1"/>
                </a:solidFill>
              </a:rPr>
              <a:t>Nov 5, 2015 – Headline</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r>
              <a:rPr lang="en-US" sz="700" b="1" dirty="0">
                <a:solidFill>
                  <a:schemeClr val="bg1"/>
                </a:solidFill>
              </a:rPr>
              <a:t>June 26, 2015 – Headline Text</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endParaRPr lang="en-US" sz="800" dirty="0">
              <a:solidFill>
                <a:schemeClr val="bg1"/>
              </a:solidFill>
            </a:endParaRPr>
          </a:p>
          <a:p>
            <a:pPr lvl="0"/>
            <a:endParaRPr lang="en-US" sz="900" b="1" dirty="0">
              <a:solidFill>
                <a:schemeClr val="bg1"/>
              </a:solidFill>
            </a:endParaRPr>
          </a:p>
          <a:p>
            <a:endParaRPr lang="en-US" sz="700" dirty="0">
              <a:solidFill>
                <a:schemeClr val="bg1"/>
              </a:solidFill>
            </a:endParaRPr>
          </a:p>
        </p:txBody>
      </p:sp>
    </p:spTree>
    <p:extLst>
      <p:ext uri="{BB962C8B-B14F-4D97-AF65-F5344CB8AC3E}">
        <p14:creationId xmlns:p14="http://schemas.microsoft.com/office/powerpoint/2010/main" val="249845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283028"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7764"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60" name="Group 59"/>
          <p:cNvGrpSpPr/>
          <p:nvPr/>
        </p:nvGrpSpPr>
        <p:grpSpPr>
          <a:xfrm>
            <a:off x="378507" y="8623717"/>
            <a:ext cx="6328979" cy="4766053"/>
            <a:chOff x="431954" y="12322734"/>
            <a:chExt cx="5587846" cy="4207941"/>
          </a:xfrm>
        </p:grpSpPr>
        <p:pic>
          <p:nvPicPr>
            <p:cNvPr id="1027" name="Picture 3"/>
            <p:cNvPicPr>
              <a:picLocks noChangeAspect="1" noChangeArrowheads="1"/>
            </p:cNvPicPr>
            <p:nvPr/>
          </p:nvPicPr>
          <p:blipFill rotWithShape="1">
            <a:blip r:embed="rId18">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1"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grpSp>
      <p:sp>
        <p:nvSpPr>
          <p:cNvPr id="49" name="TextBox 48"/>
          <p:cNvSpPr txBox="1"/>
          <p:nvPr/>
        </p:nvSpPr>
        <p:spPr>
          <a:xfrm>
            <a:off x="367764"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42" name="TextBox 41"/>
          <p:cNvSpPr txBox="1"/>
          <p:nvPr/>
        </p:nvSpPr>
        <p:spPr>
          <a:xfrm>
            <a:off x="365815" y="6068246"/>
            <a:ext cx="8297127"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nvGrpSpPr>
          <p:cNvPr id="63" name="Group 62"/>
          <p:cNvGrpSpPr/>
          <p:nvPr/>
        </p:nvGrpSpPr>
        <p:grpSpPr>
          <a:xfrm>
            <a:off x="263604" y="7192605"/>
            <a:ext cx="1107996" cy="924550"/>
            <a:chOff x="481263" y="6576060"/>
            <a:chExt cx="1107996" cy="924550"/>
          </a:xfrm>
        </p:grpSpPr>
        <p:pic>
          <p:nvPicPr>
            <p:cNvPr id="64" name="Picture 63"/>
            <p:cNvPicPr>
              <a:picLocks noChangeAspect="1"/>
            </p:cNvPicPr>
            <p:nvPr/>
          </p:nvPicPr>
          <p:blipFill>
            <a:blip r:embed="rId23"/>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2256280" y="7195279"/>
            <a:ext cx="1013419" cy="921876"/>
            <a:chOff x="1752600" y="6578734"/>
            <a:chExt cx="1013419" cy="921876"/>
          </a:xfrm>
        </p:grpSpPr>
        <p:pic>
          <p:nvPicPr>
            <p:cNvPr id="67" name="Picture 66"/>
            <p:cNvPicPr>
              <a:picLocks noChangeAspect="1"/>
            </p:cNvPicPr>
            <p:nvPr/>
          </p:nvPicPr>
          <p:blipFill>
            <a:blip r:embed="rId24"/>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4154379" y="7162800"/>
            <a:ext cx="681355" cy="954355"/>
            <a:chOff x="3124395" y="6546255"/>
            <a:chExt cx="681355" cy="954355"/>
          </a:xfrm>
        </p:grpSpPr>
        <p:pic>
          <p:nvPicPr>
            <p:cNvPr id="70" name="Picture 69"/>
            <p:cNvPicPr>
              <a:picLocks noChangeAspect="1"/>
            </p:cNvPicPr>
            <p:nvPr/>
          </p:nvPicPr>
          <p:blipFill>
            <a:blip r:embed="rId25"/>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5720414" y="7211266"/>
            <a:ext cx="1167307" cy="905889"/>
            <a:chOff x="4304963" y="6594721"/>
            <a:chExt cx="1167307" cy="905889"/>
          </a:xfrm>
        </p:grpSpPr>
        <p:pic>
          <p:nvPicPr>
            <p:cNvPr id="73" name="Picture 72"/>
            <p:cNvPicPr>
              <a:picLocks noChangeAspect="1"/>
            </p:cNvPicPr>
            <p:nvPr/>
          </p:nvPicPr>
          <p:blipFill>
            <a:blip r:embed="rId26"/>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7772400" y="7197491"/>
            <a:ext cx="1003801" cy="919664"/>
            <a:chOff x="5529531" y="6580946"/>
            <a:chExt cx="1003801" cy="919664"/>
          </a:xfrm>
        </p:grpSpPr>
        <p:pic>
          <p:nvPicPr>
            <p:cNvPr id="76" name="Picture 75"/>
            <p:cNvPicPr>
              <a:picLocks noChangeAspect="1"/>
            </p:cNvPicPr>
            <p:nvPr/>
          </p:nvPicPr>
          <p:blipFill>
            <a:blip r:embed="rId27"/>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pic>
        <p:nvPicPr>
          <p:cNvPr id="11" name="Picture 10"/>
          <p:cNvPicPr>
            <a:picLocks noChangeAspect="1"/>
          </p:cNvPicPr>
          <p:nvPr/>
        </p:nvPicPr>
        <p:blipFill rotWithShape="1">
          <a:blip r:embed="rId28"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30"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78" name="TextBox 77"/>
          <p:cNvSpPr txBox="1"/>
          <p:nvPr/>
        </p:nvSpPr>
        <p:spPr>
          <a:xfrm>
            <a:off x="6808210" y="8537055"/>
            <a:ext cx="2058579"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1000" b="1" dirty="0">
                <a:solidFill>
                  <a:prstClr val="black"/>
                </a:solidFill>
              </a:rPr>
              <a:t>RECENT TWEETS</a:t>
            </a:r>
          </a:p>
          <a:p>
            <a:r>
              <a:rPr lang="en-US" sz="800" b="1" dirty="0">
                <a:solidFill>
                  <a:prstClr val="black">
                    <a:lumMod val="75000"/>
                    <a:lumOff val="25000"/>
                  </a:prstClr>
                </a:solidFill>
              </a:rPr>
              <a:t>Nov 5, 2015 – Tweet 1</a:t>
            </a:r>
          </a:p>
          <a:p>
            <a:r>
              <a:rPr lang="en-US" sz="800" dirty="0">
                <a:solidFill>
                  <a:prstClr val="black">
                    <a:lumMod val="75000"/>
                    <a:lumOff val="25000"/>
                  </a:prstClr>
                </a:solidFill>
              </a:rPr>
              <a:t>Tweet 1</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Tweet 2</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Tweet 1</a:t>
            </a:r>
          </a:p>
          <a:p>
            <a:r>
              <a:rPr lang="en-US" sz="800" dirty="0">
                <a:solidFill>
                  <a:prstClr val="black">
                    <a:lumMod val="75000"/>
                    <a:lumOff val="25000"/>
                  </a:prstClr>
                </a:solidFill>
              </a:rPr>
              <a:t>Tweet 1</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Tweet 2</a:t>
            </a:r>
          </a:p>
          <a:p>
            <a:endParaRPr lang="en-US" sz="800" dirty="0">
              <a:solidFill>
                <a:prstClr val="black">
                  <a:lumMod val="75000"/>
                  <a:lumOff val="25000"/>
                </a:prstClr>
              </a:solidFill>
            </a:endParaRPr>
          </a:p>
          <a:p>
            <a:r>
              <a:rPr lang="en-US" sz="800" dirty="0">
                <a:solidFill>
                  <a:prstClr val="black">
                    <a:lumMod val="75000"/>
                    <a:lumOff val="25000"/>
                  </a:prstClr>
                </a:solidFill>
                <a:latin typeface="Calibri"/>
              </a:rPr>
              <a:t>.</a:t>
            </a:r>
          </a:p>
          <a:p>
            <a:endParaRPr lang="en-US" sz="1000" b="1" dirty="0">
              <a:solidFill>
                <a:prstClr val="black"/>
              </a:solidFill>
            </a:endParaRPr>
          </a:p>
          <a:p>
            <a:endParaRPr lang="en-US" sz="800" dirty="0">
              <a:solidFill>
                <a:prstClr val="black">
                  <a:lumMod val="75000"/>
                  <a:lumOff val="25000"/>
                </a:prstClr>
              </a:solidFill>
            </a:endParaRPr>
          </a:p>
        </p:txBody>
      </p:sp>
      <p:sp>
        <p:nvSpPr>
          <p:cNvPr id="80" name="TextBox 79"/>
          <p:cNvSpPr txBox="1"/>
          <p:nvPr/>
        </p:nvSpPr>
        <p:spPr>
          <a:xfrm>
            <a:off x="6881936"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Tree>
    <p:extLst>
      <p:ext uri="{BB962C8B-B14F-4D97-AF65-F5344CB8AC3E}">
        <p14:creationId xmlns:p14="http://schemas.microsoft.com/office/powerpoint/2010/main" val="165520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3575272"/>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sp>
        <p:nvSpPr>
          <p:cNvPr id="49" name="TextBox 48"/>
          <p:cNvSpPr txBox="1"/>
          <p:nvPr/>
        </p:nvSpPr>
        <p:spPr>
          <a:xfrm>
            <a:off x="367195"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383237" y="6068246"/>
            <a:ext cx="6550963" cy="523220"/>
          </a:xfrm>
          <a:prstGeom prst="rect">
            <a:avLst/>
          </a:prstGeom>
          <a:noFill/>
        </p:spPr>
        <p:txBody>
          <a:bodyPr wrap="square" lIns="0" rtlCol="0">
            <a:spAutoFit/>
          </a:bodyPr>
          <a:lstStyle/>
          <a:p>
            <a:r>
              <a:rPr lang="en-US" sz="1400" dirty="0">
                <a:solidFill>
                  <a:prstClr val="black"/>
                </a:solidFill>
                <a:latin typeface="Adelle Rg" panose="02000503060000020004" pitchFamily="2" charset="0"/>
              </a:rPr>
              <a:t>Our Mission is to build and create technologies with a high social value and impact in accessibility, education, health and sustainability.</a:t>
            </a:r>
          </a:p>
        </p:txBody>
      </p:sp>
      <p:grpSp>
        <p:nvGrpSpPr>
          <p:cNvPr id="52" name="Group 51"/>
          <p:cNvGrpSpPr/>
          <p:nvPr/>
        </p:nvGrpSpPr>
        <p:grpSpPr>
          <a:xfrm>
            <a:off x="272964" y="6665645"/>
            <a:ext cx="6750637" cy="954355"/>
            <a:chOff x="272964" y="6781800"/>
            <a:chExt cx="6750637" cy="954355"/>
          </a:xfrm>
        </p:grpSpPr>
        <p:grpSp>
          <p:nvGrpSpPr>
            <p:cNvPr id="63" name="Group 62"/>
            <p:cNvGrpSpPr/>
            <p:nvPr/>
          </p:nvGrpSpPr>
          <p:grpSpPr>
            <a:xfrm>
              <a:off x="272964" y="6811605"/>
              <a:ext cx="1107996" cy="924550"/>
              <a:chOff x="481263" y="6576060"/>
              <a:chExt cx="1107996" cy="924550"/>
            </a:xfrm>
          </p:grpSpPr>
          <p:pic>
            <p:nvPicPr>
              <p:cNvPr id="64" name="Picture 63"/>
              <p:cNvPicPr>
                <a:picLocks noChangeAspect="1"/>
              </p:cNvPicPr>
              <p:nvPr/>
            </p:nvPicPr>
            <p:blipFill>
              <a:blip r:embed="rId5"/>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825150" y="6814279"/>
              <a:ext cx="1013419" cy="921876"/>
              <a:chOff x="1752600" y="6578734"/>
              <a:chExt cx="1013419" cy="921876"/>
            </a:xfrm>
          </p:grpSpPr>
          <p:pic>
            <p:nvPicPr>
              <p:cNvPr id="67" name="Picture 66"/>
              <p:cNvPicPr>
                <a:picLocks noChangeAspect="1"/>
              </p:cNvPicPr>
              <p:nvPr/>
            </p:nvPicPr>
            <p:blipFill>
              <a:blip r:embed="rId6"/>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3282759" y="6781800"/>
              <a:ext cx="681355" cy="954355"/>
              <a:chOff x="3124395" y="6546255"/>
              <a:chExt cx="681355" cy="954355"/>
            </a:xfrm>
          </p:grpSpPr>
          <p:pic>
            <p:nvPicPr>
              <p:cNvPr id="70" name="Picture 69"/>
              <p:cNvPicPr>
                <a:picLocks noChangeAspect="1"/>
              </p:cNvPicPr>
              <p:nvPr/>
            </p:nvPicPr>
            <p:blipFill>
              <a:blip r:embed="rId7"/>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4408304" y="6830266"/>
              <a:ext cx="1167307" cy="905889"/>
              <a:chOff x="4304963" y="6594721"/>
              <a:chExt cx="1167307" cy="905889"/>
            </a:xfrm>
          </p:grpSpPr>
          <p:pic>
            <p:nvPicPr>
              <p:cNvPr id="73" name="Picture 72"/>
              <p:cNvPicPr>
                <a:picLocks noChangeAspect="1"/>
              </p:cNvPicPr>
              <p:nvPr/>
            </p:nvPicPr>
            <p:blipFill>
              <a:blip r:embed="rId8"/>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6019800" y="6816491"/>
              <a:ext cx="1003801" cy="919664"/>
              <a:chOff x="5529531" y="6580946"/>
              <a:chExt cx="1003801" cy="919664"/>
            </a:xfrm>
          </p:grpSpPr>
          <p:pic>
            <p:nvPicPr>
              <p:cNvPr id="76" name="Picture 75"/>
              <p:cNvPicPr>
                <a:picLocks noChangeAspect="1"/>
              </p:cNvPicPr>
              <p:nvPr/>
            </p:nvPicPr>
            <p:blipFill>
              <a:blip r:embed="rId9"/>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2" name="Group 31"/>
          <p:cNvGrpSpPr/>
          <p:nvPr/>
        </p:nvGrpSpPr>
        <p:grpSpPr>
          <a:xfrm>
            <a:off x="377895" y="10287000"/>
            <a:ext cx="6660944" cy="2140791"/>
            <a:chOff x="430252" y="11270409"/>
            <a:chExt cx="6660944" cy="2140791"/>
          </a:xfrm>
        </p:grpSpPr>
        <p:sp>
          <p:nvSpPr>
            <p:cNvPr id="79" name="TextBox 78"/>
            <p:cNvSpPr txBox="1"/>
            <p:nvPr/>
          </p:nvSpPr>
          <p:spPr>
            <a:xfrm>
              <a:off x="430252" y="11270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80" name="Group 79"/>
            <p:cNvGrpSpPr/>
            <p:nvPr/>
          </p:nvGrpSpPr>
          <p:grpSpPr>
            <a:xfrm>
              <a:off x="457200" y="11687477"/>
              <a:ext cx="6633996" cy="1723723"/>
              <a:chOff x="253093" y="5142117"/>
              <a:chExt cx="8232720" cy="2139122"/>
            </a:xfrm>
          </p:grpSpPr>
          <p:pic>
            <p:nvPicPr>
              <p:cNvPr id="81" name="Picture 2" descr="http://www.cs.umd.edu/~jonf/talks/icons/Froehlich_SocialFabrics_HCILSymposium2015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2" name="Picture 81" descr="http://www.cs.umd.edu/~jonf/talks/icons/Froehlich_MakingWithASocialPurpose_SocialHack2015_v3_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3" name="Picture 6" descr="http://www.cs.umd.edu/~jonf/talks/icons/Froehlich_MakingWithASocialPurpose_AmericanUniversity2015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4" name="Picture 8" descr="http://www.cs.umd.edu/~jonf/talks/icons/Froehlich_CrowdPoweredStreetViewAccessibility_CMU-HCII_v6_Public_pptx_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86" name="TextBox 85"/>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7" name="TextBox 86"/>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8" name="TextBox 87"/>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grpSp>
      <p:grpSp>
        <p:nvGrpSpPr>
          <p:cNvPr id="3" name="Group 2"/>
          <p:cNvGrpSpPr/>
          <p:nvPr/>
        </p:nvGrpSpPr>
        <p:grpSpPr>
          <a:xfrm>
            <a:off x="339468" y="8077200"/>
            <a:ext cx="6657234" cy="1512837"/>
            <a:chOff x="398769" y="9144000"/>
            <a:chExt cx="6657234" cy="1512837"/>
          </a:xfrm>
        </p:grpSpPr>
        <p:sp>
          <p:nvSpPr>
            <p:cNvPr id="89" name="TextBox 88"/>
            <p:cNvSpPr txBox="1"/>
            <p:nvPr/>
          </p:nvSpPr>
          <p:spPr>
            <a:xfrm>
              <a:off x="433449" y="91440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90"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17534"/>
            <a:stretch/>
          </p:blipFill>
          <p:spPr bwMode="auto">
            <a:xfrm>
              <a:off x="398769"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1"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0486"/>
            <a:stretch/>
          </p:blipFill>
          <p:spPr bwMode="auto">
            <a:xfrm>
              <a:off x="2063111"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2" name="Picture 5"/>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5260"/>
            <a:stretch/>
          </p:blipFill>
          <p:spPr bwMode="auto">
            <a:xfrm>
              <a:off x="3727453"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3" name="Picture 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4333" b="4341"/>
            <a:stretch/>
          </p:blipFill>
          <p:spPr bwMode="auto">
            <a:xfrm>
              <a:off x="5391795" y="94911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
        <p:nvSpPr>
          <p:cNvPr id="94" name="TextBox 93"/>
          <p:cNvSpPr txBox="1"/>
          <p:nvPr/>
        </p:nvSpPr>
        <p:spPr>
          <a:xfrm>
            <a:off x="7256008" y="5757453"/>
            <a:ext cx="1524000" cy="7120348"/>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b="1" dirty="0">
              <a:solidFill>
                <a:schemeClr val="tx1">
                  <a:lumMod val="75000"/>
                  <a:lumOff val="25000"/>
                </a:schemeClr>
              </a:solidFill>
            </a:endParaRPr>
          </a:p>
          <a:p>
            <a:endParaRPr lang="en-US" sz="700" b="1"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pPr lvl="0"/>
            <a:endParaRPr lang="en-US" sz="900" b="1" dirty="0"/>
          </a:p>
          <a:p>
            <a:endParaRPr lang="en-US" sz="700" dirty="0">
              <a:solidFill>
                <a:schemeClr val="tx1">
                  <a:lumMod val="75000"/>
                  <a:lumOff val="25000"/>
                </a:schemeClr>
              </a:solidFill>
            </a:endParaRPr>
          </a:p>
        </p:txBody>
      </p:sp>
    </p:spTree>
    <p:extLst>
      <p:ext uri="{BB962C8B-B14F-4D97-AF65-F5344CB8AC3E}">
        <p14:creationId xmlns:p14="http://schemas.microsoft.com/office/powerpoint/2010/main" val="61765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3575272"/>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sp>
        <p:nvSpPr>
          <p:cNvPr id="49" name="TextBox 48"/>
          <p:cNvSpPr txBox="1"/>
          <p:nvPr/>
        </p:nvSpPr>
        <p:spPr>
          <a:xfrm>
            <a:off x="367195"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383237" y="6068246"/>
            <a:ext cx="6550963" cy="523220"/>
          </a:xfrm>
          <a:prstGeom prst="rect">
            <a:avLst/>
          </a:prstGeom>
          <a:noFill/>
        </p:spPr>
        <p:txBody>
          <a:bodyPr wrap="square" lIns="0" rtlCol="0">
            <a:spAutoFit/>
          </a:bodyPr>
          <a:lstStyle/>
          <a:p>
            <a:r>
              <a:rPr lang="en-US" sz="1400" dirty="0">
                <a:solidFill>
                  <a:prstClr val="black"/>
                </a:solidFill>
                <a:latin typeface="Adelle Rg" panose="02000503060000020004" pitchFamily="2" charset="0"/>
              </a:rPr>
              <a:t>Our Mission is to build and create technologies with a high social value and impact in accessibility, education, health and sustainability.</a:t>
            </a:r>
          </a:p>
        </p:txBody>
      </p:sp>
      <p:grpSp>
        <p:nvGrpSpPr>
          <p:cNvPr id="52" name="Group 51"/>
          <p:cNvGrpSpPr/>
          <p:nvPr/>
        </p:nvGrpSpPr>
        <p:grpSpPr>
          <a:xfrm>
            <a:off x="272964" y="6665645"/>
            <a:ext cx="6750637" cy="954355"/>
            <a:chOff x="272964" y="6781800"/>
            <a:chExt cx="6750637" cy="954355"/>
          </a:xfrm>
        </p:grpSpPr>
        <p:grpSp>
          <p:nvGrpSpPr>
            <p:cNvPr id="63" name="Group 62"/>
            <p:cNvGrpSpPr/>
            <p:nvPr/>
          </p:nvGrpSpPr>
          <p:grpSpPr>
            <a:xfrm>
              <a:off x="272964" y="6811605"/>
              <a:ext cx="1107996" cy="924550"/>
              <a:chOff x="481263" y="6576060"/>
              <a:chExt cx="1107996" cy="924550"/>
            </a:xfrm>
          </p:grpSpPr>
          <p:pic>
            <p:nvPicPr>
              <p:cNvPr id="64" name="Picture 63"/>
              <p:cNvPicPr>
                <a:picLocks noChangeAspect="1"/>
              </p:cNvPicPr>
              <p:nvPr/>
            </p:nvPicPr>
            <p:blipFill>
              <a:blip r:embed="rId5"/>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825150" y="6814279"/>
              <a:ext cx="1013419" cy="921876"/>
              <a:chOff x="1752600" y="6578734"/>
              <a:chExt cx="1013419" cy="921876"/>
            </a:xfrm>
          </p:grpSpPr>
          <p:pic>
            <p:nvPicPr>
              <p:cNvPr id="67" name="Picture 66"/>
              <p:cNvPicPr>
                <a:picLocks noChangeAspect="1"/>
              </p:cNvPicPr>
              <p:nvPr/>
            </p:nvPicPr>
            <p:blipFill>
              <a:blip r:embed="rId6"/>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3282759" y="6781800"/>
              <a:ext cx="681355" cy="954355"/>
              <a:chOff x="3124395" y="6546255"/>
              <a:chExt cx="681355" cy="954355"/>
            </a:xfrm>
          </p:grpSpPr>
          <p:pic>
            <p:nvPicPr>
              <p:cNvPr id="70" name="Picture 69"/>
              <p:cNvPicPr>
                <a:picLocks noChangeAspect="1"/>
              </p:cNvPicPr>
              <p:nvPr/>
            </p:nvPicPr>
            <p:blipFill>
              <a:blip r:embed="rId7"/>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4408304" y="6830266"/>
              <a:ext cx="1167307" cy="905889"/>
              <a:chOff x="4304963" y="6594721"/>
              <a:chExt cx="1167307" cy="905889"/>
            </a:xfrm>
          </p:grpSpPr>
          <p:pic>
            <p:nvPicPr>
              <p:cNvPr id="73" name="Picture 72"/>
              <p:cNvPicPr>
                <a:picLocks noChangeAspect="1"/>
              </p:cNvPicPr>
              <p:nvPr/>
            </p:nvPicPr>
            <p:blipFill>
              <a:blip r:embed="rId8"/>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6019800" y="6816491"/>
              <a:ext cx="1003801" cy="919664"/>
              <a:chOff x="5529531" y="6580946"/>
              <a:chExt cx="1003801" cy="919664"/>
            </a:xfrm>
          </p:grpSpPr>
          <p:pic>
            <p:nvPicPr>
              <p:cNvPr id="76" name="Picture 75"/>
              <p:cNvPicPr>
                <a:picLocks noChangeAspect="1"/>
              </p:cNvPicPr>
              <p:nvPr/>
            </p:nvPicPr>
            <p:blipFill>
              <a:blip r:embed="rId9"/>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2" name="Group 31"/>
          <p:cNvGrpSpPr/>
          <p:nvPr/>
        </p:nvGrpSpPr>
        <p:grpSpPr>
          <a:xfrm>
            <a:off x="377895" y="10287000"/>
            <a:ext cx="6660944" cy="2140791"/>
            <a:chOff x="430252" y="11270409"/>
            <a:chExt cx="6660944" cy="2140791"/>
          </a:xfrm>
        </p:grpSpPr>
        <p:sp>
          <p:nvSpPr>
            <p:cNvPr id="79" name="TextBox 78"/>
            <p:cNvSpPr txBox="1"/>
            <p:nvPr/>
          </p:nvSpPr>
          <p:spPr>
            <a:xfrm>
              <a:off x="430252" y="11270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80" name="Group 79"/>
            <p:cNvGrpSpPr/>
            <p:nvPr/>
          </p:nvGrpSpPr>
          <p:grpSpPr>
            <a:xfrm>
              <a:off x="457200" y="11687477"/>
              <a:ext cx="6633996" cy="1723723"/>
              <a:chOff x="253093" y="5142117"/>
              <a:chExt cx="8232720" cy="2139122"/>
            </a:xfrm>
          </p:grpSpPr>
          <p:pic>
            <p:nvPicPr>
              <p:cNvPr id="81" name="Picture 2" descr="http://www.cs.umd.edu/~jonf/talks/icons/Froehlich_SocialFabrics_HCILSymposium2015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2" name="Picture 81" descr="http://www.cs.umd.edu/~jonf/talks/icons/Froehlich_MakingWithASocialPurpose_SocialHack2015_v3_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3" name="Picture 6" descr="http://www.cs.umd.edu/~jonf/talks/icons/Froehlich_MakingWithASocialPurpose_AmericanUniversity2015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4" name="Picture 8" descr="http://www.cs.umd.edu/~jonf/talks/icons/Froehlich_CrowdPoweredStreetViewAccessibility_CMU-HCII_v6_Public_pptx_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86" name="TextBox 85"/>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7" name="TextBox 86"/>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8" name="TextBox 87"/>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grpSp>
      <p:grpSp>
        <p:nvGrpSpPr>
          <p:cNvPr id="3" name="Group 2"/>
          <p:cNvGrpSpPr/>
          <p:nvPr/>
        </p:nvGrpSpPr>
        <p:grpSpPr>
          <a:xfrm>
            <a:off x="339468" y="8077200"/>
            <a:ext cx="6657234" cy="1512837"/>
            <a:chOff x="398769" y="9144000"/>
            <a:chExt cx="6657234" cy="1512837"/>
          </a:xfrm>
        </p:grpSpPr>
        <p:sp>
          <p:nvSpPr>
            <p:cNvPr id="89" name="TextBox 88"/>
            <p:cNvSpPr txBox="1"/>
            <p:nvPr/>
          </p:nvSpPr>
          <p:spPr>
            <a:xfrm>
              <a:off x="433449" y="91440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90"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17534"/>
            <a:stretch/>
          </p:blipFill>
          <p:spPr bwMode="auto">
            <a:xfrm>
              <a:off x="398769"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1"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0486"/>
            <a:stretch/>
          </p:blipFill>
          <p:spPr bwMode="auto">
            <a:xfrm>
              <a:off x="2063111"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2" name="Picture 5"/>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5260"/>
            <a:stretch/>
          </p:blipFill>
          <p:spPr bwMode="auto">
            <a:xfrm>
              <a:off x="3727453"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3" name="Picture 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4333" b="4341"/>
            <a:stretch/>
          </p:blipFill>
          <p:spPr bwMode="auto">
            <a:xfrm>
              <a:off x="5391795" y="94911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
        <p:nvSpPr>
          <p:cNvPr id="94" name="TextBox 93"/>
          <p:cNvSpPr txBox="1"/>
          <p:nvPr/>
        </p:nvSpPr>
        <p:spPr>
          <a:xfrm>
            <a:off x="7256008" y="5757453"/>
            <a:ext cx="1524000" cy="7120348"/>
          </a:xfrm>
          <a:prstGeom prst="rect">
            <a:avLst/>
          </a:prstGeom>
          <a:no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b="1" dirty="0">
              <a:solidFill>
                <a:schemeClr val="tx1">
                  <a:lumMod val="75000"/>
                  <a:lumOff val="25000"/>
                </a:schemeClr>
              </a:solidFill>
            </a:endParaRPr>
          </a:p>
          <a:p>
            <a:endParaRPr lang="en-US" sz="700" b="1"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pPr lvl="0"/>
            <a:endParaRPr lang="en-US" sz="900" b="1" dirty="0"/>
          </a:p>
          <a:p>
            <a:endParaRPr lang="en-US" sz="700" dirty="0">
              <a:solidFill>
                <a:schemeClr val="tx1">
                  <a:lumMod val="75000"/>
                  <a:lumOff val="25000"/>
                </a:schemeClr>
              </a:solidFill>
            </a:endParaRPr>
          </a:p>
        </p:txBody>
      </p:sp>
      <p:cxnSp>
        <p:nvCxnSpPr>
          <p:cNvPr id="4" name="Straight Connector 3"/>
          <p:cNvCxnSpPr/>
          <p:nvPr/>
        </p:nvCxnSpPr>
        <p:spPr>
          <a:xfrm>
            <a:off x="7184572" y="5757453"/>
            <a:ext cx="0" cy="74251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84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902960"/>
            <a:ext cx="641131" cy="640080"/>
          </a:xfrm>
          <a:prstGeom prst="rect">
            <a:avLst/>
          </a:prstGeom>
        </p:spPr>
      </p:pic>
      <p:sp>
        <p:nvSpPr>
          <p:cNvPr id="80" name="Rectangle 79"/>
          <p:cNvSpPr/>
          <p:nvPr/>
        </p:nvSpPr>
        <p:spPr>
          <a:xfrm>
            <a:off x="456064" y="6864053"/>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918371"/>
            <a:ext cx="611749" cy="611749"/>
          </a:xfrm>
          <a:prstGeom prst="rect">
            <a:avLst/>
          </a:prstGeom>
        </p:spPr>
      </p:pic>
      <p:sp>
        <p:nvSpPr>
          <p:cNvPr id="82" name="Oval 81"/>
          <p:cNvSpPr/>
          <p:nvPr/>
        </p:nvSpPr>
        <p:spPr>
          <a:xfrm>
            <a:off x="2283235"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864053"/>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886131"/>
            <a:ext cx="681355" cy="669885"/>
          </a:xfrm>
          <a:prstGeom prst="rect">
            <a:avLst/>
          </a:prstGeom>
        </p:spPr>
      </p:pic>
      <p:sp>
        <p:nvSpPr>
          <p:cNvPr id="88" name="Oval 87"/>
          <p:cNvSpPr/>
          <p:nvPr/>
        </p:nvSpPr>
        <p:spPr>
          <a:xfrm>
            <a:off x="4018410"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864053"/>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928421"/>
            <a:ext cx="599122" cy="599122"/>
          </a:xfrm>
          <a:prstGeom prst="rect">
            <a:avLst/>
          </a:prstGeom>
        </p:spPr>
      </p:pic>
      <p:sp>
        <p:nvSpPr>
          <p:cNvPr id="91" name="Oval 90"/>
          <p:cNvSpPr/>
          <p:nvPr/>
        </p:nvSpPr>
        <p:spPr>
          <a:xfrm>
            <a:off x="5829238"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864053"/>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948403"/>
            <a:ext cx="632681" cy="591547"/>
          </a:xfrm>
          <a:prstGeom prst="rect">
            <a:avLst/>
          </a:prstGeom>
        </p:spPr>
      </p:pic>
      <p:sp>
        <p:nvSpPr>
          <p:cNvPr id="94" name="Oval 93"/>
          <p:cNvSpPr/>
          <p:nvPr/>
        </p:nvSpPr>
        <p:spPr>
          <a:xfrm>
            <a:off x="7640066"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86405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730627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4608915" y="867844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98" name="Rectangle 97"/>
          <p:cNvSpPr/>
          <p:nvPr/>
        </p:nvSpPr>
        <p:spPr>
          <a:xfrm>
            <a:off x="4608915" y="8965555"/>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sp>
        <p:nvSpPr>
          <p:cNvPr id="99" name="TextBox 98"/>
          <p:cNvSpPr txBox="1"/>
          <p:nvPr/>
        </p:nvSpPr>
        <p:spPr>
          <a:xfrm>
            <a:off x="457200" y="864737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00" name="Picture 99"/>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65525" y="9954094"/>
            <a:ext cx="1246407" cy="822960"/>
          </a:xfrm>
          <a:prstGeom prst="rect">
            <a:avLst/>
          </a:prstGeom>
        </p:spPr>
      </p:pic>
      <p:pic>
        <p:nvPicPr>
          <p:cNvPr id="101" name="Picture 10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68191" y="9026096"/>
            <a:ext cx="1234440" cy="822960"/>
          </a:xfrm>
          <a:prstGeom prst="rect">
            <a:avLst/>
          </a:prstGeom>
        </p:spPr>
      </p:pic>
      <p:pic>
        <p:nvPicPr>
          <p:cNvPr id="102" name="Picture 101"/>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65525" y="10884290"/>
            <a:ext cx="1237106" cy="850510"/>
          </a:xfrm>
          <a:prstGeom prst="rect">
            <a:avLst/>
          </a:prstGeom>
        </p:spPr>
      </p:pic>
      <p:sp>
        <p:nvSpPr>
          <p:cNvPr id="103" name="Rectangle 102"/>
          <p:cNvSpPr/>
          <p:nvPr/>
        </p:nvSpPr>
        <p:spPr>
          <a:xfrm>
            <a:off x="1802812" y="8952173"/>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4" name="Rectangle 103"/>
          <p:cNvSpPr/>
          <p:nvPr/>
        </p:nvSpPr>
        <p:spPr>
          <a:xfrm>
            <a:off x="1791118" y="9866573"/>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5" name="Rectangle 104"/>
          <p:cNvSpPr/>
          <p:nvPr/>
        </p:nvSpPr>
        <p:spPr>
          <a:xfrm>
            <a:off x="1791118" y="10803565"/>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cxnSp>
        <p:nvCxnSpPr>
          <p:cNvPr id="5" name="Straight Connector 4"/>
          <p:cNvCxnSpPr/>
          <p:nvPr/>
        </p:nvCxnSpPr>
        <p:spPr>
          <a:xfrm>
            <a:off x="3855566" y="8458200"/>
            <a:ext cx="14328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760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902960"/>
            <a:ext cx="641131" cy="640080"/>
          </a:xfrm>
          <a:prstGeom prst="rect">
            <a:avLst/>
          </a:prstGeom>
        </p:spPr>
      </p:pic>
      <p:sp>
        <p:nvSpPr>
          <p:cNvPr id="80" name="Rectangle 79"/>
          <p:cNvSpPr/>
          <p:nvPr/>
        </p:nvSpPr>
        <p:spPr>
          <a:xfrm>
            <a:off x="456064" y="6864053"/>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918371"/>
            <a:ext cx="611749" cy="611749"/>
          </a:xfrm>
          <a:prstGeom prst="rect">
            <a:avLst/>
          </a:prstGeom>
        </p:spPr>
      </p:pic>
      <p:sp>
        <p:nvSpPr>
          <p:cNvPr id="82" name="Oval 81"/>
          <p:cNvSpPr/>
          <p:nvPr/>
        </p:nvSpPr>
        <p:spPr>
          <a:xfrm>
            <a:off x="2283235"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864053"/>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886131"/>
            <a:ext cx="681355" cy="669885"/>
          </a:xfrm>
          <a:prstGeom prst="rect">
            <a:avLst/>
          </a:prstGeom>
        </p:spPr>
      </p:pic>
      <p:sp>
        <p:nvSpPr>
          <p:cNvPr id="88" name="Oval 87"/>
          <p:cNvSpPr/>
          <p:nvPr/>
        </p:nvSpPr>
        <p:spPr>
          <a:xfrm>
            <a:off x="4018410"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864053"/>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928421"/>
            <a:ext cx="599122" cy="599122"/>
          </a:xfrm>
          <a:prstGeom prst="rect">
            <a:avLst/>
          </a:prstGeom>
        </p:spPr>
      </p:pic>
      <p:sp>
        <p:nvSpPr>
          <p:cNvPr id="91" name="Oval 90"/>
          <p:cNvSpPr/>
          <p:nvPr/>
        </p:nvSpPr>
        <p:spPr>
          <a:xfrm>
            <a:off x="5829238"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864053"/>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948403"/>
            <a:ext cx="632681" cy="591547"/>
          </a:xfrm>
          <a:prstGeom prst="rect">
            <a:avLst/>
          </a:prstGeom>
        </p:spPr>
      </p:pic>
      <p:sp>
        <p:nvSpPr>
          <p:cNvPr id="94" name="Oval 93"/>
          <p:cNvSpPr/>
          <p:nvPr/>
        </p:nvSpPr>
        <p:spPr>
          <a:xfrm>
            <a:off x="7640066"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86405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730627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6172200" y="859282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98" name="Rectangle 97"/>
          <p:cNvSpPr/>
          <p:nvPr/>
        </p:nvSpPr>
        <p:spPr>
          <a:xfrm>
            <a:off x="6172200" y="8965555"/>
            <a:ext cx="2590800" cy="3026470"/>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p:txBody>
      </p:sp>
      <p:sp>
        <p:nvSpPr>
          <p:cNvPr id="99" name="TextBox 98"/>
          <p:cNvSpPr txBox="1"/>
          <p:nvPr/>
        </p:nvSpPr>
        <p:spPr>
          <a:xfrm>
            <a:off x="457200" y="859282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00" name="Picture 99"/>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65525" y="9954094"/>
            <a:ext cx="1246407" cy="822960"/>
          </a:xfrm>
          <a:prstGeom prst="rect">
            <a:avLst/>
          </a:prstGeom>
        </p:spPr>
      </p:pic>
      <p:pic>
        <p:nvPicPr>
          <p:cNvPr id="101" name="Picture 10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68191" y="9026096"/>
            <a:ext cx="1234440" cy="822960"/>
          </a:xfrm>
          <a:prstGeom prst="rect">
            <a:avLst/>
          </a:prstGeom>
        </p:spPr>
      </p:pic>
      <p:pic>
        <p:nvPicPr>
          <p:cNvPr id="102" name="Picture 101"/>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65525" y="10884290"/>
            <a:ext cx="1237106" cy="850510"/>
          </a:xfrm>
          <a:prstGeom prst="rect">
            <a:avLst/>
          </a:prstGeom>
        </p:spPr>
      </p:pic>
      <p:sp>
        <p:nvSpPr>
          <p:cNvPr id="103" name="Rectangle 102"/>
          <p:cNvSpPr/>
          <p:nvPr/>
        </p:nvSpPr>
        <p:spPr>
          <a:xfrm>
            <a:off x="1802811" y="8952173"/>
            <a:ext cx="4246559" cy="646331"/>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4" name="Rectangle 103"/>
          <p:cNvSpPr/>
          <p:nvPr/>
        </p:nvSpPr>
        <p:spPr>
          <a:xfrm>
            <a:off x="1791117" y="9866573"/>
            <a:ext cx="4246559" cy="646331"/>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5" name="Rectangle 104"/>
          <p:cNvSpPr/>
          <p:nvPr/>
        </p:nvSpPr>
        <p:spPr>
          <a:xfrm>
            <a:off x="1791117" y="10803565"/>
            <a:ext cx="4246559" cy="646331"/>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cxnSp>
        <p:nvCxnSpPr>
          <p:cNvPr id="5" name="Straight Connector 4"/>
          <p:cNvCxnSpPr/>
          <p:nvPr/>
        </p:nvCxnSpPr>
        <p:spPr>
          <a:xfrm>
            <a:off x="3855566" y="8458200"/>
            <a:ext cx="14328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441734" y="14466596"/>
            <a:ext cx="8396089" cy="2698457"/>
            <a:chOff x="430252" y="11270409"/>
            <a:chExt cx="6660944" cy="2140791"/>
          </a:xfrm>
        </p:grpSpPr>
        <p:sp>
          <p:nvSpPr>
            <p:cNvPr id="107" name="TextBox 106"/>
            <p:cNvSpPr txBox="1"/>
            <p:nvPr/>
          </p:nvSpPr>
          <p:spPr>
            <a:xfrm>
              <a:off x="430252" y="11270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08" name="Group 107"/>
            <p:cNvGrpSpPr/>
            <p:nvPr/>
          </p:nvGrpSpPr>
          <p:grpSpPr>
            <a:xfrm>
              <a:off x="457200" y="11687477"/>
              <a:ext cx="6633996" cy="1723723"/>
              <a:chOff x="253093" y="5142117"/>
              <a:chExt cx="8232720" cy="2139122"/>
            </a:xfrm>
          </p:grpSpPr>
          <p:pic>
            <p:nvPicPr>
              <p:cNvPr id="109"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10" name="Picture 109"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11"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1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14" name="TextBox 113"/>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15" name="TextBox 114"/>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16" name="TextBox 115"/>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grpSp>
      <p:grpSp>
        <p:nvGrpSpPr>
          <p:cNvPr id="117" name="Group 116"/>
          <p:cNvGrpSpPr/>
          <p:nvPr/>
        </p:nvGrpSpPr>
        <p:grpSpPr>
          <a:xfrm>
            <a:off x="403308" y="12256796"/>
            <a:ext cx="8391412" cy="1906924"/>
            <a:chOff x="398769" y="9144000"/>
            <a:chExt cx="6657234" cy="1512837"/>
          </a:xfrm>
        </p:grpSpPr>
        <p:sp>
          <p:nvSpPr>
            <p:cNvPr id="118" name="TextBox 117"/>
            <p:cNvSpPr txBox="1"/>
            <p:nvPr/>
          </p:nvSpPr>
          <p:spPr>
            <a:xfrm>
              <a:off x="433449" y="91440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9"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98769"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0"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063111"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1"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3727453"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2"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5391795" y="94911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cxnSp>
        <p:nvCxnSpPr>
          <p:cNvPr id="123" name="Straight Connector 122"/>
          <p:cNvCxnSpPr/>
          <p:nvPr/>
        </p:nvCxnSpPr>
        <p:spPr>
          <a:xfrm>
            <a:off x="3885958" y="11992025"/>
            <a:ext cx="14328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107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70575"/>
            <a:ext cx="9144000" cy="2932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Dropbox\HCILMakeabilityLab\WebsiteProjectImages\FrontPage\IMG_198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3" t="24547" r="-103" b="37148"/>
          <a:stretch/>
        </p:blipFill>
        <p:spPr bwMode="auto">
          <a:xfrm>
            <a:off x="457200" y="560148"/>
            <a:ext cx="8224750" cy="2363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Dropbox\HCILMakeabilityLab\Logos\MakeabilityLab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852" y="228230"/>
            <a:ext cx="1382713" cy="202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 name="TextBox 9"/>
          <p:cNvSpPr txBox="1"/>
          <p:nvPr/>
        </p:nvSpPr>
        <p:spPr>
          <a:xfrm>
            <a:off x="223405" y="-417513"/>
            <a:ext cx="413694" cy="246221"/>
          </a:xfrm>
          <a:prstGeom prst="rect">
            <a:avLst/>
          </a:prstGeom>
          <a:noFill/>
        </p:spPr>
        <p:txBody>
          <a:bodyPr wrap="square" rtlCol="0">
            <a:spAutoFit/>
          </a:bodyPr>
          <a:lstStyle/>
          <a:p>
            <a:r>
              <a:rPr lang="en-US" sz="1000" b="1" dirty="0">
                <a:latin typeface="Segoe Condensed" panose="020B0606040200020203" pitchFamily="34" charset="0"/>
                <a:ea typeface="Segoe UI" panose="020B0502040204020203" pitchFamily="34" charset="0"/>
                <a:cs typeface="Segoe UI" panose="020B0502040204020203" pitchFamily="34" charset="0"/>
              </a:rPr>
              <a:t>ML</a:t>
            </a:r>
            <a:endParaRPr lang="en-US" sz="1000" dirty="0">
              <a:latin typeface="Segoe Condensed" panose="020B0606040200020203" pitchFamily="34" charset="0"/>
              <a:ea typeface="Segoe UI" panose="020B0502040204020203" pitchFamily="34" charset="0"/>
              <a:cs typeface="Segoe UI" panose="020B0502040204020203" pitchFamily="34" charset="0"/>
            </a:endParaRPr>
          </a:p>
        </p:txBody>
      </p:sp>
      <p:sp>
        <p:nvSpPr>
          <p:cNvPr id="11" name="TextBox 10"/>
          <p:cNvSpPr txBox="1"/>
          <p:nvPr/>
        </p:nvSpPr>
        <p:spPr>
          <a:xfrm>
            <a:off x="7239000" y="2935287"/>
            <a:ext cx="1524000" cy="2339102"/>
          </a:xfrm>
          <a:prstGeom prst="rect">
            <a:avLst/>
          </a:prstGeom>
          <a:noFill/>
        </p:spPr>
        <p:txBody>
          <a:bodyPr wrap="square" rtlCol="0">
            <a:sp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pPr lvl="0"/>
            <a:r>
              <a:rPr lang="en-US" sz="700" dirty="0">
                <a:solidFill>
                  <a:prstClr val="black">
                    <a:lumMod val="75000"/>
                    <a:lumOff val="25000"/>
                  </a:prstClr>
                </a:solidFill>
                <a:latin typeface="Calibri"/>
              </a:rPr>
              <a:t>.</a:t>
            </a:r>
          </a:p>
          <a:p>
            <a:endParaRPr lang="en-US" sz="900" b="1" dirty="0"/>
          </a:p>
          <a:p>
            <a:endParaRPr lang="en-US" sz="700" dirty="0">
              <a:solidFill>
                <a:schemeClr val="tx1">
                  <a:lumMod val="75000"/>
                  <a:lumOff val="25000"/>
                </a:schemeClr>
              </a:solidFill>
            </a:endParaRPr>
          </a:p>
        </p:txBody>
      </p:sp>
      <p:sp>
        <p:nvSpPr>
          <p:cNvPr id="12" name="TextBox 11"/>
          <p:cNvSpPr txBox="1"/>
          <p:nvPr/>
        </p:nvSpPr>
        <p:spPr>
          <a:xfrm>
            <a:off x="2362200" y="-647437"/>
            <a:ext cx="2667000" cy="307777"/>
          </a:xfrm>
          <a:prstGeom prst="rect">
            <a:avLst/>
          </a:prstGeom>
          <a:noFill/>
        </p:spPr>
        <p:txBody>
          <a:bodyPr wrap="square" rtlCol="0">
            <a:spAutoFit/>
          </a:bodyPr>
          <a:lstStyle/>
          <a:p>
            <a:r>
              <a:rPr lang="en-US" sz="1400" b="1" dirty="0">
                <a:latin typeface="HelveticaNeueLT Com 33 ThEx" panose="020B0404020202020204" pitchFamily="34" charset="0"/>
              </a:rPr>
              <a:t>make</a:t>
            </a:r>
            <a:r>
              <a:rPr lang="en-US" sz="1400" dirty="0">
                <a:latin typeface="HelveticaNeueLT Com 33 ThEx" panose="020B0404020202020204" pitchFamily="34" charset="0"/>
              </a:rPr>
              <a:t>ability lab</a:t>
            </a:r>
          </a:p>
        </p:txBody>
      </p:sp>
      <p:sp>
        <p:nvSpPr>
          <p:cNvPr id="13" name="TextBox 12"/>
          <p:cNvSpPr txBox="1"/>
          <p:nvPr/>
        </p:nvSpPr>
        <p:spPr>
          <a:xfrm>
            <a:off x="5210400" y="175397"/>
            <a:ext cx="3552600" cy="276999"/>
          </a:xfrm>
          <a:prstGeom prst="rect">
            <a:avLst/>
          </a:prstGeom>
          <a:noFill/>
        </p:spPr>
        <p:txBody>
          <a:bodyPr wrap="square" rtlCol="0">
            <a:spAutoFit/>
          </a:bodyPr>
          <a:lstStyle/>
          <a:p>
            <a:pPr algn="r"/>
            <a:r>
              <a:rPr lang="en-US" sz="1200" b="1" dirty="0">
                <a:latin typeface="HelveticaNeueLT Com 35 Th" panose="020B0403020202020204" pitchFamily="34" charset="0"/>
              </a:rPr>
              <a:t>home</a:t>
            </a:r>
            <a:r>
              <a:rPr lang="en-US" sz="1200" dirty="0">
                <a:latin typeface="HelveticaNeueLT Com 35 Th" panose="020B0403020202020204" pitchFamily="34" charset="0"/>
              </a:rPr>
              <a:t>  projects  publications  talks  people  hcil  </a:t>
            </a:r>
          </a:p>
        </p:txBody>
      </p:sp>
      <p:sp>
        <p:nvSpPr>
          <p:cNvPr id="14" name="TextBox 13"/>
          <p:cNvSpPr txBox="1"/>
          <p:nvPr/>
        </p:nvSpPr>
        <p:spPr>
          <a:xfrm>
            <a:off x="430252" y="5907087"/>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5" name="Group 14"/>
          <p:cNvGrpSpPr/>
          <p:nvPr/>
        </p:nvGrpSpPr>
        <p:grpSpPr>
          <a:xfrm>
            <a:off x="457200" y="6324155"/>
            <a:ext cx="6633996" cy="1723723"/>
            <a:chOff x="253093" y="5142117"/>
            <a:chExt cx="8232720" cy="2139122"/>
          </a:xfrm>
        </p:grpSpPr>
        <p:pic>
          <p:nvPicPr>
            <p:cNvPr id="16" name="Picture 2" descr="http://www.cs.umd.edu/~jonf/talks/icons/Froehlich_SocialFabrics_HCILSymposium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7" name="Picture 4" descr="http://www.cs.umd.edu/~jonf/talks/icons/Froehlich_MakingWithASocialPurpose_SocialHack2015_v3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8" name="Picture 6" descr="http://www.cs.umd.edu/~jonf/talks/icons/Froehlich_MakingWithASocialPurpose_AmericanUniversity2015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9" name="Picture 8" descr="http://www.cs.umd.edu/~jonf/talks/icons/Froehlich_CrowdPoweredStreetViewAccessibility_CMU-HCII_v6_Public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21" name="TextBox 20"/>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22" name="TextBox 21"/>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23" name="TextBox 22"/>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4" name="TextBox 23"/>
          <p:cNvSpPr txBox="1"/>
          <p:nvPr/>
        </p:nvSpPr>
        <p:spPr>
          <a:xfrm>
            <a:off x="433449" y="42645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5" name="Rectangle 24"/>
          <p:cNvSpPr/>
          <p:nvPr/>
        </p:nvSpPr>
        <p:spPr>
          <a:xfrm>
            <a:off x="460397" y="2998837"/>
            <a:ext cx="6633996"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 playful text here that describes our lab, etc.</a:t>
            </a:r>
          </a:p>
        </p:txBody>
      </p:sp>
      <p:pic>
        <p:nvPicPr>
          <p:cNvPr id="26"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7534"/>
          <a:stretch/>
        </p:blipFill>
        <p:spPr bwMode="auto">
          <a:xfrm>
            <a:off x="398769" y="4611687"/>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7" name="Picture 4"/>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0486"/>
          <a:stretch/>
        </p:blipFill>
        <p:spPr bwMode="auto">
          <a:xfrm>
            <a:off x="2063111" y="4611687"/>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8" name="Picture 5"/>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5260"/>
          <a:stretch/>
        </p:blipFill>
        <p:spPr bwMode="auto">
          <a:xfrm>
            <a:off x="3727453" y="4611687"/>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9" name="Picture 7"/>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4333" b="4341"/>
          <a:stretch/>
        </p:blipFill>
        <p:spPr bwMode="auto">
          <a:xfrm>
            <a:off x="5391795" y="4611687"/>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30" name="Picture 29"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26396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27702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2725073"/>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p:nvPr/>
        </p:nvCxnSpPr>
        <p:spPr>
          <a:xfrm>
            <a:off x="-152400" y="127250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716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04800" y="3893069"/>
            <a:ext cx="8458200"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dirty="0">
                <a:solidFill>
                  <a:prstClr val="black"/>
                </a:solidFill>
                <a:latin typeface="Adelle Rg" panose="02000503060000020004" pitchFamily="2" charset="0"/>
              </a:rPr>
              <a:t>We are the </a:t>
            </a:r>
            <a:r>
              <a:rPr lang="en-US" sz="2500" b="1" dirty="0">
                <a:solidFill>
                  <a:srgbClr val="00B0F0"/>
                </a:solidFill>
                <a:latin typeface="Adelle Rg" panose="02000503060000020004" pitchFamily="2" charset="0"/>
              </a:rPr>
              <a:t>Makeability Lab</a:t>
            </a:r>
            <a:r>
              <a:rPr lang="en-US" sz="2500"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254297"/>
            <a:ext cx="641131" cy="640080"/>
          </a:xfrm>
          <a:prstGeom prst="rect">
            <a:avLst/>
          </a:prstGeom>
        </p:spPr>
      </p:pic>
      <p:sp>
        <p:nvSpPr>
          <p:cNvPr id="80" name="Rectangle 79"/>
          <p:cNvSpPr/>
          <p:nvPr/>
        </p:nvSpPr>
        <p:spPr>
          <a:xfrm>
            <a:off x="456064" y="62153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269708"/>
            <a:ext cx="611749" cy="611749"/>
          </a:xfrm>
          <a:prstGeom prst="rect">
            <a:avLst/>
          </a:prstGeom>
        </p:spPr>
      </p:pic>
      <p:sp>
        <p:nvSpPr>
          <p:cNvPr id="82" name="Oval 81"/>
          <p:cNvSpPr/>
          <p:nvPr/>
        </p:nvSpPr>
        <p:spPr>
          <a:xfrm>
            <a:off x="2283235"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21539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237468"/>
            <a:ext cx="681355" cy="669885"/>
          </a:xfrm>
          <a:prstGeom prst="rect">
            <a:avLst/>
          </a:prstGeom>
        </p:spPr>
      </p:pic>
      <p:sp>
        <p:nvSpPr>
          <p:cNvPr id="88" name="Oval 87"/>
          <p:cNvSpPr/>
          <p:nvPr/>
        </p:nvSpPr>
        <p:spPr>
          <a:xfrm>
            <a:off x="4018410"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21539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279758"/>
            <a:ext cx="599122" cy="599122"/>
          </a:xfrm>
          <a:prstGeom prst="rect">
            <a:avLst/>
          </a:prstGeom>
        </p:spPr>
      </p:pic>
      <p:sp>
        <p:nvSpPr>
          <p:cNvPr id="91" name="Oval 90"/>
          <p:cNvSpPr/>
          <p:nvPr/>
        </p:nvSpPr>
        <p:spPr>
          <a:xfrm>
            <a:off x="5829238"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21539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299740"/>
            <a:ext cx="632681" cy="591547"/>
          </a:xfrm>
          <a:prstGeom prst="rect">
            <a:avLst/>
          </a:prstGeom>
        </p:spPr>
      </p:pic>
      <p:sp>
        <p:nvSpPr>
          <p:cNvPr id="94" name="Oval 93"/>
          <p:cNvSpPr/>
          <p:nvPr/>
        </p:nvSpPr>
        <p:spPr>
          <a:xfrm>
            <a:off x="7640066"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21539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670560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7239000" y="7828245"/>
            <a:ext cx="1524000" cy="7910349"/>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NEWS</a:t>
            </a: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b="1" dirty="0">
              <a:solidFill>
                <a:schemeClr val="tx1">
                  <a:lumMod val="75000"/>
                  <a:lumOff val="25000"/>
                </a:schemeClr>
              </a:solidFill>
            </a:endParaRPr>
          </a:p>
          <a:p>
            <a:endParaRPr lang="en-US" sz="800" b="1" dirty="0">
              <a:solidFill>
                <a:schemeClr val="tx1">
                  <a:lumMod val="75000"/>
                  <a:lumOff val="25000"/>
                </a:schemeClr>
              </a:solidFill>
            </a:endParaRPr>
          </a:p>
          <a:p>
            <a:r>
              <a:rPr lang="en-US" sz="1050" b="1" dirty="0"/>
              <a:t>RECENT TWEETS</a:t>
            </a: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pPr lvl="0"/>
            <a:endParaRPr lang="en-US" sz="1000" b="1" dirty="0"/>
          </a:p>
          <a:p>
            <a:endParaRPr lang="en-US" sz="800" dirty="0">
              <a:solidFill>
                <a:schemeClr val="tx1">
                  <a:lumMod val="75000"/>
                  <a:lumOff val="25000"/>
                </a:schemeClr>
              </a:solidFill>
            </a:endParaRPr>
          </a:p>
        </p:txBody>
      </p:sp>
      <p:sp>
        <p:nvSpPr>
          <p:cNvPr id="2" name="Rectangle 1"/>
          <p:cNvSpPr/>
          <p:nvPr/>
        </p:nvSpPr>
        <p:spPr>
          <a:xfrm>
            <a:off x="7086600" y="10984832"/>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7096701" y="12917280"/>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95754" y="7912186"/>
            <a:ext cx="6562076" cy="3975013"/>
            <a:chOff x="495753" y="7848600"/>
            <a:chExt cx="6667047" cy="4038600"/>
          </a:xfrm>
        </p:grpSpPr>
        <p:sp>
          <p:nvSpPr>
            <p:cNvPr id="100" name="TextBox 99"/>
            <p:cNvSpPr txBox="1"/>
            <p:nvPr/>
          </p:nvSpPr>
          <p:spPr>
            <a:xfrm>
              <a:off x="501856" y="9746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0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09" y="10163477"/>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 name="Picture 102"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8085" y="10163478"/>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3444" y="10171767"/>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5454" y="10163477"/>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95753" y="11353980"/>
              <a:ext cx="1553362" cy="42161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07" name="TextBox 106"/>
            <p:cNvSpPr txBox="1"/>
            <p:nvPr/>
          </p:nvSpPr>
          <p:spPr>
            <a:xfrm>
              <a:off x="2223444" y="11353980"/>
              <a:ext cx="1553362" cy="186006"/>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8" name="TextBox 107"/>
            <p:cNvSpPr txBox="1"/>
            <p:nvPr/>
          </p:nvSpPr>
          <p:spPr>
            <a:xfrm>
              <a:off x="3918085" y="11353980"/>
              <a:ext cx="1553362" cy="186006"/>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9" name="TextBox 108"/>
            <p:cNvSpPr txBox="1"/>
            <p:nvPr/>
          </p:nvSpPr>
          <p:spPr>
            <a:xfrm>
              <a:off x="5606710" y="11353980"/>
              <a:ext cx="1553362" cy="53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sp>
          <p:nvSpPr>
            <p:cNvPr id="111" name="TextBox 110"/>
            <p:cNvSpPr txBox="1"/>
            <p:nvPr/>
          </p:nvSpPr>
          <p:spPr>
            <a:xfrm>
              <a:off x="498109" y="7848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2"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501900" y="8335187"/>
              <a:ext cx="1545336" cy="1078818"/>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3"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0486"/>
            <a:stretch/>
          </p:blipFill>
          <p:spPr bwMode="auto">
            <a:xfrm>
              <a:off x="2227816" y="8319526"/>
              <a:ext cx="1545336" cy="1078818"/>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3933974" y="8335187"/>
              <a:ext cx="1545336" cy="1078818"/>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5610723" y="8335187"/>
              <a:ext cx="1545336" cy="1082445"/>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3631394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04800" y="3893069"/>
            <a:ext cx="8458200"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dirty="0">
                <a:solidFill>
                  <a:prstClr val="black"/>
                </a:solidFill>
                <a:latin typeface="Adelle Rg" panose="02000503060000020004" pitchFamily="2" charset="0"/>
              </a:rPr>
              <a:t>We are the </a:t>
            </a:r>
            <a:r>
              <a:rPr lang="en-US" sz="2500" b="1" dirty="0">
                <a:solidFill>
                  <a:srgbClr val="00B0F0"/>
                </a:solidFill>
                <a:latin typeface="Adelle Rg" panose="02000503060000020004" pitchFamily="2" charset="0"/>
              </a:rPr>
              <a:t>Makeability Lab</a:t>
            </a:r>
            <a:r>
              <a:rPr lang="en-US" sz="2500"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254297"/>
            <a:ext cx="641131" cy="640080"/>
          </a:xfrm>
          <a:prstGeom prst="rect">
            <a:avLst/>
          </a:prstGeom>
        </p:spPr>
      </p:pic>
      <p:sp>
        <p:nvSpPr>
          <p:cNvPr id="80" name="Rectangle 79"/>
          <p:cNvSpPr/>
          <p:nvPr/>
        </p:nvSpPr>
        <p:spPr>
          <a:xfrm>
            <a:off x="456064" y="62153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269708"/>
            <a:ext cx="611749" cy="611749"/>
          </a:xfrm>
          <a:prstGeom prst="rect">
            <a:avLst/>
          </a:prstGeom>
        </p:spPr>
      </p:pic>
      <p:sp>
        <p:nvSpPr>
          <p:cNvPr id="82" name="Oval 81"/>
          <p:cNvSpPr/>
          <p:nvPr/>
        </p:nvSpPr>
        <p:spPr>
          <a:xfrm>
            <a:off x="2283235"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21539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237468"/>
            <a:ext cx="681355" cy="669885"/>
          </a:xfrm>
          <a:prstGeom prst="rect">
            <a:avLst/>
          </a:prstGeom>
        </p:spPr>
      </p:pic>
      <p:sp>
        <p:nvSpPr>
          <p:cNvPr id="88" name="Oval 87"/>
          <p:cNvSpPr/>
          <p:nvPr/>
        </p:nvSpPr>
        <p:spPr>
          <a:xfrm>
            <a:off x="4018410"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21539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279758"/>
            <a:ext cx="599122" cy="599122"/>
          </a:xfrm>
          <a:prstGeom prst="rect">
            <a:avLst/>
          </a:prstGeom>
        </p:spPr>
      </p:pic>
      <p:sp>
        <p:nvSpPr>
          <p:cNvPr id="91" name="Oval 90"/>
          <p:cNvSpPr/>
          <p:nvPr/>
        </p:nvSpPr>
        <p:spPr>
          <a:xfrm>
            <a:off x="5829238"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21539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299740"/>
            <a:ext cx="632681" cy="591547"/>
          </a:xfrm>
          <a:prstGeom prst="rect">
            <a:avLst/>
          </a:prstGeom>
        </p:spPr>
      </p:pic>
      <p:sp>
        <p:nvSpPr>
          <p:cNvPr id="94" name="Oval 93"/>
          <p:cNvSpPr/>
          <p:nvPr/>
        </p:nvSpPr>
        <p:spPr>
          <a:xfrm>
            <a:off x="7640066"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21539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670560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7239000" y="7828245"/>
            <a:ext cx="1524000" cy="7910349"/>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NEWS</a:t>
            </a: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b="1" dirty="0">
              <a:solidFill>
                <a:schemeClr val="tx1">
                  <a:lumMod val="75000"/>
                  <a:lumOff val="25000"/>
                </a:schemeClr>
              </a:solidFill>
            </a:endParaRPr>
          </a:p>
          <a:p>
            <a:endParaRPr lang="en-US" sz="800" b="1" dirty="0">
              <a:solidFill>
                <a:schemeClr val="tx1">
                  <a:lumMod val="75000"/>
                  <a:lumOff val="25000"/>
                </a:schemeClr>
              </a:solidFill>
            </a:endParaRPr>
          </a:p>
          <a:p>
            <a:r>
              <a:rPr lang="en-US" sz="1050" b="1" dirty="0"/>
              <a:t>RECENT TWEETS</a:t>
            </a: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pPr lvl="0"/>
            <a:endParaRPr lang="en-US" sz="1000" b="1" dirty="0"/>
          </a:p>
          <a:p>
            <a:endParaRPr lang="en-US" sz="800" dirty="0">
              <a:solidFill>
                <a:schemeClr val="tx1">
                  <a:lumMod val="75000"/>
                  <a:lumOff val="25000"/>
                </a:schemeClr>
              </a:solidFill>
            </a:endParaRPr>
          </a:p>
        </p:txBody>
      </p:sp>
      <p:sp>
        <p:nvSpPr>
          <p:cNvPr id="2" name="Rectangle 1"/>
          <p:cNvSpPr/>
          <p:nvPr/>
        </p:nvSpPr>
        <p:spPr>
          <a:xfrm>
            <a:off x="7086600" y="10984832"/>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7096701" y="12917280"/>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501761" y="11893532"/>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7" name="Group 6"/>
          <p:cNvGrpSpPr/>
          <p:nvPr/>
        </p:nvGrpSpPr>
        <p:grpSpPr>
          <a:xfrm>
            <a:off x="495754" y="12452082"/>
            <a:ext cx="6362246" cy="1644918"/>
            <a:chOff x="495754" y="12192000"/>
            <a:chExt cx="6562076" cy="1696583"/>
          </a:xfrm>
        </p:grpSpPr>
        <p:pic>
          <p:nvPicPr>
            <p:cNvPr id="10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73" y="12192000"/>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 name="Picture 102"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202" y="12192001"/>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243" y="12200159"/>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847" y="12192000"/>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95754" y="13363758"/>
              <a:ext cx="1528905" cy="4149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07" name="TextBox 106"/>
            <p:cNvSpPr txBox="1"/>
            <p:nvPr/>
          </p:nvSpPr>
          <p:spPr>
            <a:xfrm>
              <a:off x="2196243" y="13363758"/>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8" name="TextBox 107"/>
            <p:cNvSpPr txBox="1"/>
            <p:nvPr/>
          </p:nvSpPr>
          <p:spPr>
            <a:xfrm>
              <a:off x="3864202" y="13363758"/>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9" name="TextBox 108"/>
            <p:cNvSpPr txBox="1"/>
            <p:nvPr/>
          </p:nvSpPr>
          <p:spPr>
            <a:xfrm>
              <a:off x="5526240" y="13363758"/>
              <a:ext cx="1528905" cy="52482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sp>
        <p:nvSpPr>
          <p:cNvPr id="111" name="TextBox 110"/>
          <p:cNvSpPr txBox="1"/>
          <p:nvPr/>
        </p:nvSpPr>
        <p:spPr>
          <a:xfrm>
            <a:off x="498073" y="7848600"/>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506771" y="827428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6" name="Rectangle 115"/>
          <p:cNvSpPr/>
          <p:nvPr/>
        </p:nvSpPr>
        <p:spPr>
          <a:xfrm>
            <a:off x="1809279" y="8193511"/>
            <a:ext cx="5221651" cy="738664"/>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tx1">
                    <a:lumMod val="75000"/>
                    <a:lumOff val="25000"/>
                  </a:schemeClr>
                </a:solidFill>
                <a:latin typeface="Adelle Rg" panose="02000503060000020004" pitchFamily="2" charset="0"/>
              </a:rPr>
              <a:t>Kotaro Hara, Jon E. Froehlich</a:t>
            </a:r>
          </a:p>
          <a:p>
            <a:r>
              <a:rPr lang="en-US" sz="1000" dirty="0">
                <a:solidFill>
                  <a:schemeClr val="tx1">
                    <a:lumMod val="75000"/>
                    <a:lumOff val="25000"/>
                  </a:schemeClr>
                </a:solidFill>
                <a:latin typeface="Adelle Rg" panose="02000503060000020004" pitchFamily="2" charset="0"/>
              </a:rPr>
              <a:t>SIGACCESS Newsletter ‘15</a:t>
            </a:r>
          </a:p>
        </p:txBody>
      </p:sp>
      <p:pic>
        <p:nvPicPr>
          <p:cNvPr id="117"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0486"/>
          <a:stretch/>
        </p:blipFill>
        <p:spPr bwMode="auto">
          <a:xfrm>
            <a:off x="506771" y="936923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8"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15260"/>
          <a:stretch/>
        </p:blipFill>
        <p:spPr bwMode="auto">
          <a:xfrm>
            <a:off x="506771" y="10485847"/>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9" name="Rectangle 118"/>
          <p:cNvSpPr/>
          <p:nvPr/>
        </p:nvSpPr>
        <p:spPr>
          <a:xfrm>
            <a:off x="1816589" y="9293442"/>
            <a:ext cx="5216227" cy="892552"/>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Supporting Everyday Activities for Persons With Visual Impairments Through Computer Vision-Augmented Touch</a:t>
            </a:r>
          </a:p>
          <a:p>
            <a:r>
              <a:rPr lang="en-US" sz="1000" dirty="0">
                <a:solidFill>
                  <a:schemeClr val="tx1">
                    <a:lumMod val="75000"/>
                    <a:lumOff val="25000"/>
                  </a:schemeClr>
                </a:solidFill>
                <a:latin typeface="Adelle Rg" panose="02000503060000020004" pitchFamily="2" charset="0"/>
              </a:rPr>
              <a:t>Leah Findlater, Lee Stearns, </a:t>
            </a:r>
            <a:r>
              <a:rPr lang="en-US" sz="1000" dirty="0" err="1">
                <a:solidFill>
                  <a:schemeClr val="tx1">
                    <a:lumMod val="75000"/>
                    <a:lumOff val="25000"/>
                  </a:schemeClr>
                </a:solidFill>
                <a:latin typeface="Adelle Rg" panose="02000503060000020004" pitchFamily="2" charset="0"/>
              </a:rPr>
              <a:t>Ruofei</a:t>
            </a:r>
            <a:r>
              <a:rPr lang="en-US" sz="1000" dirty="0">
                <a:solidFill>
                  <a:schemeClr val="tx1">
                    <a:lumMod val="75000"/>
                    <a:lumOff val="25000"/>
                  </a:schemeClr>
                </a:solidFill>
                <a:latin typeface="Adelle Rg" panose="02000503060000020004" pitchFamily="2" charset="0"/>
              </a:rPr>
              <a:t> Du, </a:t>
            </a:r>
            <a:r>
              <a:rPr lang="en-US" sz="1000" dirty="0" err="1">
                <a:solidFill>
                  <a:schemeClr val="tx1">
                    <a:lumMod val="75000"/>
                    <a:lumOff val="25000"/>
                  </a:schemeClr>
                </a:solidFill>
                <a:latin typeface="Adelle Rg" panose="02000503060000020004" pitchFamily="2" charset="0"/>
              </a:rPr>
              <a:t>Uran</a:t>
            </a:r>
            <a:r>
              <a:rPr lang="en-US" sz="1000" dirty="0">
                <a:solidFill>
                  <a:schemeClr val="tx1">
                    <a:lumMod val="75000"/>
                    <a:lumOff val="25000"/>
                  </a:schemeClr>
                </a:solidFill>
                <a:latin typeface="Adelle Rg" panose="02000503060000020004" pitchFamily="2" charset="0"/>
              </a:rPr>
              <a:t> Oh, David Lee, Rama </a:t>
            </a:r>
            <a:r>
              <a:rPr lang="en-US" sz="1000" dirty="0" err="1">
                <a:solidFill>
                  <a:schemeClr val="tx1">
                    <a:lumMod val="75000"/>
                    <a:lumOff val="25000"/>
                  </a:schemeClr>
                </a:solidFill>
                <a:latin typeface="Adelle Rg" panose="02000503060000020004" pitchFamily="2" charset="0"/>
              </a:rPr>
              <a:t>Chellappa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ASSETS’15</a:t>
            </a:r>
          </a:p>
        </p:txBody>
      </p:sp>
      <p:sp>
        <p:nvSpPr>
          <p:cNvPr id="120" name="Rectangle 119"/>
          <p:cNvSpPr/>
          <p:nvPr/>
        </p:nvSpPr>
        <p:spPr>
          <a:xfrm>
            <a:off x="1815182" y="10422908"/>
            <a:ext cx="5201252" cy="738664"/>
          </a:xfrm>
          <a:prstGeom prst="rect">
            <a:avLst/>
          </a:prstGeom>
        </p:spPr>
        <p:txBody>
          <a:bodyPr wrap="square">
            <a:spAutoFit/>
          </a:bodyPr>
          <a:lstStyle/>
          <a:p>
            <a:r>
              <a:rPr lang="en-US" sz="1100" b="1" dirty="0" err="1">
                <a:solidFill>
                  <a:schemeClr val="tx1">
                    <a:lumMod val="75000"/>
                    <a:lumOff val="25000"/>
                  </a:schemeClr>
                </a:solidFill>
                <a:latin typeface="Adelle Rg" panose="02000503060000020004" pitchFamily="2" charset="0"/>
              </a:rPr>
              <a:t>MakerShoe</a:t>
            </a:r>
            <a:r>
              <a:rPr lang="en-US" sz="1100" b="1" dirty="0">
                <a:solidFill>
                  <a:schemeClr val="tx1">
                    <a:lumMod val="75000"/>
                    <a:lumOff val="25000"/>
                  </a:schemeClr>
                </a:solidFill>
                <a:latin typeface="Adelle Rg" panose="02000503060000020004" pitchFamily="2" charset="0"/>
              </a:rPr>
              <a:t>: Towards an E-Textile Construction Kit to Support Creativity, Playful Making, and Self-Expression</a:t>
            </a:r>
          </a:p>
          <a:p>
            <a:r>
              <a:rPr lang="en-US" sz="1000" dirty="0" err="1">
                <a:solidFill>
                  <a:schemeClr val="tx1">
                    <a:lumMod val="75000"/>
                    <a:lumOff val="25000"/>
                  </a:schemeClr>
                </a:solidFill>
                <a:latin typeface="Adelle Rg" panose="02000503060000020004" pitchFamily="2" charset="0"/>
              </a:rPr>
              <a:t>Majeed</a:t>
            </a:r>
            <a:r>
              <a:rPr lang="en-US" sz="1000" dirty="0">
                <a:solidFill>
                  <a:schemeClr val="tx1">
                    <a:lumMod val="75000"/>
                    <a:lumOff val="25000"/>
                  </a:schemeClr>
                </a:solidFill>
                <a:latin typeface="Adelle Rg" panose="02000503060000020004" pitchFamily="2" charset="0"/>
              </a:rPr>
              <a:t> </a:t>
            </a:r>
            <a:r>
              <a:rPr lang="en-US" sz="1000" dirty="0" err="1">
                <a:solidFill>
                  <a:schemeClr val="tx1">
                    <a:lumMod val="75000"/>
                    <a:lumOff val="25000"/>
                  </a:schemeClr>
                </a:solidFill>
                <a:latin typeface="Adelle Rg" panose="02000503060000020004" pitchFamily="2" charset="0"/>
              </a:rPr>
              <a:t>Kazemitabaar</a:t>
            </a:r>
            <a:r>
              <a:rPr lang="en-US" sz="1000" dirty="0">
                <a:solidFill>
                  <a:schemeClr val="tx1">
                    <a:lumMod val="75000"/>
                    <a:lumOff val="25000"/>
                  </a:schemeClr>
                </a:solidFill>
                <a:latin typeface="Adelle Rg" panose="02000503060000020004" pitchFamily="2" charset="0"/>
              </a:rPr>
              <a:t>, Leyla </a:t>
            </a:r>
            <a:r>
              <a:rPr lang="en-US" sz="1000" dirty="0" err="1">
                <a:solidFill>
                  <a:schemeClr val="tx1">
                    <a:lumMod val="75000"/>
                    <a:lumOff val="25000"/>
                  </a:schemeClr>
                </a:solidFill>
                <a:latin typeface="Adelle Rg" panose="02000503060000020004" pitchFamily="2" charset="0"/>
              </a:rPr>
              <a:t>Norooz</a:t>
            </a:r>
            <a:r>
              <a:rPr lang="en-US" sz="1000" dirty="0">
                <a:solidFill>
                  <a:schemeClr val="tx1">
                    <a:lumMod val="75000"/>
                    <a:lumOff val="25000"/>
                  </a:schemeClr>
                </a:solidFill>
                <a:latin typeface="Adelle Rg" panose="02000503060000020004" pitchFamily="2" charset="0"/>
              </a:rPr>
              <a:t>, Mona Leigh </a:t>
            </a:r>
            <a:r>
              <a:rPr lang="en-US" sz="1000" dirty="0" err="1">
                <a:solidFill>
                  <a:schemeClr val="tx1">
                    <a:lumMod val="75000"/>
                    <a:lumOff val="25000"/>
                  </a:schemeClr>
                </a:solidFill>
                <a:latin typeface="Adelle Rg" panose="02000503060000020004" pitchFamily="2" charset="0"/>
              </a:rPr>
              <a:t>Guha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IDC’15</a:t>
            </a:r>
          </a:p>
        </p:txBody>
      </p:sp>
      <p:sp>
        <p:nvSpPr>
          <p:cNvPr id="6" name="TextBox 5"/>
          <p:cNvSpPr txBox="1"/>
          <p:nvPr/>
        </p:nvSpPr>
        <p:spPr>
          <a:xfrm>
            <a:off x="421002" y="11455528"/>
            <a:ext cx="6055998" cy="246221"/>
          </a:xfrm>
          <a:prstGeom prst="rect">
            <a:avLst/>
          </a:prstGeom>
          <a:noFill/>
        </p:spPr>
        <p:txBody>
          <a:bodyPr wrap="square" rtlCol="0">
            <a:spAutoFit/>
          </a:bodyPr>
          <a:lstStyle/>
          <a:p>
            <a:r>
              <a:rPr lang="en-US" sz="1000" dirty="0"/>
              <a:t>&lt;Some indicator somewhere around here or by header to click for all publications (that takes you to pub page)&gt;</a:t>
            </a:r>
          </a:p>
        </p:txBody>
      </p:sp>
      <p:sp>
        <p:nvSpPr>
          <p:cNvPr id="121" name="TextBox 120"/>
          <p:cNvSpPr txBox="1"/>
          <p:nvPr/>
        </p:nvSpPr>
        <p:spPr>
          <a:xfrm>
            <a:off x="421002" y="12090978"/>
            <a:ext cx="6055998" cy="246221"/>
          </a:xfrm>
          <a:prstGeom prst="rect">
            <a:avLst/>
          </a:prstGeom>
          <a:noFill/>
        </p:spPr>
        <p:txBody>
          <a:bodyPr wrap="square" rtlCol="0">
            <a:spAutoFit/>
          </a:bodyPr>
          <a:lstStyle/>
          <a:p>
            <a:r>
              <a:rPr lang="en-US" sz="1000" dirty="0"/>
              <a:t>&lt;Some indicator somewhere around here or somewhere close that takes you to talks page)</a:t>
            </a:r>
          </a:p>
        </p:txBody>
      </p:sp>
      <p:cxnSp>
        <p:nvCxnSpPr>
          <p:cNvPr id="8" name="Straight Connector 7"/>
          <p:cNvCxnSpPr/>
          <p:nvPr/>
        </p:nvCxnSpPr>
        <p:spPr>
          <a:xfrm flipH="1" flipV="1">
            <a:off x="-685800" y="5276563"/>
            <a:ext cx="1081087" cy="5152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763373" y="4343400"/>
            <a:ext cx="2848973" cy="3539430"/>
          </a:xfrm>
          <a:prstGeom prst="rect">
            <a:avLst/>
          </a:prstGeom>
          <a:noFill/>
        </p:spPr>
        <p:txBody>
          <a:bodyPr wrap="square" rtlCol="0">
            <a:spAutoFit/>
          </a:bodyPr>
          <a:lstStyle/>
          <a:p>
            <a:r>
              <a:rPr lang="en-US" sz="1600" dirty="0">
                <a:solidFill>
                  <a:srgbClr val="C00000"/>
                </a:solidFill>
              </a:rPr>
              <a:t>For MVP, when user clicks on this, they are taken to the publications page with the keyword ‘sustainability’ auto-filled out in filter. </a:t>
            </a:r>
          </a:p>
          <a:p>
            <a:endParaRPr lang="en-US" sz="1600" dirty="0">
              <a:solidFill>
                <a:srgbClr val="C00000"/>
              </a:solidFill>
            </a:endParaRPr>
          </a:p>
          <a:p>
            <a:r>
              <a:rPr lang="en-US" sz="1600" dirty="0">
                <a:solidFill>
                  <a:srgbClr val="C00000"/>
                </a:solidFill>
              </a:rPr>
              <a:t>Post-MVP, we will use these interactive icons either to do something that </a:t>
            </a:r>
            <a:r>
              <a:rPr lang="en-US" sz="1600" dirty="0" err="1">
                <a:solidFill>
                  <a:srgbClr val="C00000"/>
                </a:solidFill>
              </a:rPr>
              <a:t>Majeed</a:t>
            </a:r>
            <a:r>
              <a:rPr lang="en-US" sz="1600" dirty="0">
                <a:solidFill>
                  <a:srgbClr val="C00000"/>
                </a:solidFill>
              </a:rPr>
              <a:t> pitched in the ML meeting or to auto-filter on the projects page (i.e., click on this icon and taken to project gallery with projects filtered to sustainability) </a:t>
            </a:r>
          </a:p>
        </p:txBody>
      </p:sp>
    </p:spTree>
    <p:extLst>
      <p:ext uri="{BB962C8B-B14F-4D97-AF65-F5344CB8AC3E}">
        <p14:creationId xmlns:p14="http://schemas.microsoft.com/office/powerpoint/2010/main" val="18260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04800" y="3893069"/>
            <a:ext cx="8458200"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dirty="0">
                <a:solidFill>
                  <a:prstClr val="black"/>
                </a:solidFill>
                <a:latin typeface="Adelle Rg" panose="02000503060000020004" pitchFamily="2" charset="0"/>
              </a:rPr>
              <a:t>We are the </a:t>
            </a:r>
            <a:r>
              <a:rPr lang="en-US" sz="2500" b="1" dirty="0">
                <a:solidFill>
                  <a:srgbClr val="00B0F0"/>
                </a:solidFill>
                <a:latin typeface="Adelle Rg" panose="02000503060000020004" pitchFamily="2" charset="0"/>
              </a:rPr>
              <a:t>Makeability Lab</a:t>
            </a:r>
            <a:r>
              <a:rPr lang="en-US" sz="2500"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254297"/>
            <a:ext cx="641131" cy="640080"/>
          </a:xfrm>
          <a:prstGeom prst="rect">
            <a:avLst/>
          </a:prstGeom>
        </p:spPr>
      </p:pic>
      <p:sp>
        <p:nvSpPr>
          <p:cNvPr id="80" name="Rectangle 79"/>
          <p:cNvSpPr/>
          <p:nvPr/>
        </p:nvSpPr>
        <p:spPr>
          <a:xfrm>
            <a:off x="456064" y="62153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269708"/>
            <a:ext cx="611749" cy="611749"/>
          </a:xfrm>
          <a:prstGeom prst="rect">
            <a:avLst/>
          </a:prstGeom>
        </p:spPr>
      </p:pic>
      <p:sp>
        <p:nvSpPr>
          <p:cNvPr id="82" name="Oval 81"/>
          <p:cNvSpPr/>
          <p:nvPr/>
        </p:nvSpPr>
        <p:spPr>
          <a:xfrm>
            <a:off x="2283235"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21539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237468"/>
            <a:ext cx="681355" cy="669885"/>
          </a:xfrm>
          <a:prstGeom prst="rect">
            <a:avLst/>
          </a:prstGeom>
        </p:spPr>
      </p:pic>
      <p:sp>
        <p:nvSpPr>
          <p:cNvPr id="88" name="Oval 87"/>
          <p:cNvSpPr/>
          <p:nvPr/>
        </p:nvSpPr>
        <p:spPr>
          <a:xfrm>
            <a:off x="4018410"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21539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279758"/>
            <a:ext cx="599122" cy="599122"/>
          </a:xfrm>
          <a:prstGeom prst="rect">
            <a:avLst/>
          </a:prstGeom>
        </p:spPr>
      </p:pic>
      <p:sp>
        <p:nvSpPr>
          <p:cNvPr id="91" name="Oval 90"/>
          <p:cNvSpPr/>
          <p:nvPr/>
        </p:nvSpPr>
        <p:spPr>
          <a:xfrm>
            <a:off x="5829238"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21539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299740"/>
            <a:ext cx="632681" cy="591547"/>
          </a:xfrm>
          <a:prstGeom prst="rect">
            <a:avLst/>
          </a:prstGeom>
        </p:spPr>
      </p:pic>
      <p:sp>
        <p:nvSpPr>
          <p:cNvPr id="94" name="Oval 93"/>
          <p:cNvSpPr/>
          <p:nvPr/>
        </p:nvSpPr>
        <p:spPr>
          <a:xfrm>
            <a:off x="7640066"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21539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670560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7239000" y="7848601"/>
            <a:ext cx="1524000" cy="3214950"/>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NEWS</a:t>
            </a: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pPr lvl="0"/>
            <a:endParaRPr lang="en-US" sz="1000" b="1" dirty="0"/>
          </a:p>
          <a:p>
            <a:endParaRPr lang="en-US" sz="800" dirty="0">
              <a:solidFill>
                <a:schemeClr val="tx1">
                  <a:lumMod val="75000"/>
                  <a:lumOff val="25000"/>
                </a:schemeClr>
              </a:solidFill>
            </a:endParaRPr>
          </a:p>
        </p:txBody>
      </p:sp>
      <p:sp>
        <p:nvSpPr>
          <p:cNvPr id="100" name="TextBox 99"/>
          <p:cNvSpPr txBox="1"/>
          <p:nvPr/>
        </p:nvSpPr>
        <p:spPr>
          <a:xfrm>
            <a:off x="501761" y="11934976"/>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0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73" y="12476617"/>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 name="Picture 102"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202" y="12476618"/>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243" y="12484776"/>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847" y="12476617"/>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95754" y="13648375"/>
            <a:ext cx="1528905" cy="4149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07" name="TextBox 106"/>
          <p:cNvSpPr txBox="1"/>
          <p:nvPr/>
        </p:nvSpPr>
        <p:spPr>
          <a:xfrm>
            <a:off x="2196243" y="13648375"/>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8" name="TextBox 107"/>
          <p:cNvSpPr txBox="1"/>
          <p:nvPr/>
        </p:nvSpPr>
        <p:spPr>
          <a:xfrm>
            <a:off x="3864202" y="13648375"/>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9" name="TextBox 108"/>
          <p:cNvSpPr txBox="1"/>
          <p:nvPr/>
        </p:nvSpPr>
        <p:spPr>
          <a:xfrm>
            <a:off x="5526240" y="13648375"/>
            <a:ext cx="1528905" cy="52482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sp>
        <p:nvSpPr>
          <p:cNvPr id="111" name="TextBox 110"/>
          <p:cNvSpPr txBox="1"/>
          <p:nvPr/>
        </p:nvSpPr>
        <p:spPr>
          <a:xfrm>
            <a:off x="498073" y="7848600"/>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506771" y="827428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6" name="Rectangle 115"/>
          <p:cNvSpPr/>
          <p:nvPr/>
        </p:nvSpPr>
        <p:spPr>
          <a:xfrm>
            <a:off x="1809279" y="8193511"/>
            <a:ext cx="5035959" cy="738664"/>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tx1">
                    <a:lumMod val="75000"/>
                    <a:lumOff val="25000"/>
                  </a:schemeClr>
                </a:solidFill>
                <a:latin typeface="Adelle Rg" panose="02000503060000020004" pitchFamily="2" charset="0"/>
              </a:rPr>
              <a:t>Kotaro Hara, Jon E. Froehlich</a:t>
            </a:r>
          </a:p>
          <a:p>
            <a:r>
              <a:rPr lang="en-US" sz="1000" dirty="0">
                <a:solidFill>
                  <a:schemeClr val="tx1">
                    <a:lumMod val="75000"/>
                    <a:lumOff val="25000"/>
                  </a:schemeClr>
                </a:solidFill>
                <a:latin typeface="Adelle Rg" panose="02000503060000020004" pitchFamily="2" charset="0"/>
              </a:rPr>
              <a:t>SIGACCESS Newsletter ‘15</a:t>
            </a:r>
          </a:p>
        </p:txBody>
      </p:sp>
      <p:pic>
        <p:nvPicPr>
          <p:cNvPr id="117"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0486"/>
          <a:stretch/>
        </p:blipFill>
        <p:spPr bwMode="auto">
          <a:xfrm>
            <a:off x="506771" y="936923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8"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15260"/>
          <a:stretch/>
        </p:blipFill>
        <p:spPr bwMode="auto">
          <a:xfrm>
            <a:off x="506771" y="10485847"/>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9" name="Rectangle 118"/>
          <p:cNvSpPr/>
          <p:nvPr/>
        </p:nvSpPr>
        <p:spPr>
          <a:xfrm>
            <a:off x="1816590" y="9293442"/>
            <a:ext cx="5030728" cy="892552"/>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Supporting Everyday Activities for Persons With Visual Impairments Through Computer Vision-Augmented Touch</a:t>
            </a:r>
          </a:p>
          <a:p>
            <a:r>
              <a:rPr lang="en-US" sz="1000" dirty="0">
                <a:solidFill>
                  <a:schemeClr val="tx1">
                    <a:lumMod val="75000"/>
                    <a:lumOff val="25000"/>
                  </a:schemeClr>
                </a:solidFill>
                <a:latin typeface="Adelle Rg" panose="02000503060000020004" pitchFamily="2" charset="0"/>
              </a:rPr>
              <a:t>Leah Findlater, Lee Stearns, </a:t>
            </a:r>
            <a:r>
              <a:rPr lang="en-US" sz="1000" dirty="0" err="1">
                <a:solidFill>
                  <a:schemeClr val="tx1">
                    <a:lumMod val="75000"/>
                    <a:lumOff val="25000"/>
                  </a:schemeClr>
                </a:solidFill>
                <a:latin typeface="Adelle Rg" panose="02000503060000020004" pitchFamily="2" charset="0"/>
              </a:rPr>
              <a:t>Ruofei</a:t>
            </a:r>
            <a:r>
              <a:rPr lang="en-US" sz="1000" dirty="0">
                <a:solidFill>
                  <a:schemeClr val="tx1">
                    <a:lumMod val="75000"/>
                    <a:lumOff val="25000"/>
                  </a:schemeClr>
                </a:solidFill>
                <a:latin typeface="Adelle Rg" panose="02000503060000020004" pitchFamily="2" charset="0"/>
              </a:rPr>
              <a:t> Du, </a:t>
            </a:r>
            <a:r>
              <a:rPr lang="en-US" sz="1000" dirty="0" err="1">
                <a:solidFill>
                  <a:schemeClr val="tx1">
                    <a:lumMod val="75000"/>
                    <a:lumOff val="25000"/>
                  </a:schemeClr>
                </a:solidFill>
                <a:latin typeface="Adelle Rg" panose="02000503060000020004" pitchFamily="2" charset="0"/>
              </a:rPr>
              <a:t>Uran</a:t>
            </a:r>
            <a:r>
              <a:rPr lang="en-US" sz="1000" dirty="0">
                <a:solidFill>
                  <a:schemeClr val="tx1">
                    <a:lumMod val="75000"/>
                    <a:lumOff val="25000"/>
                  </a:schemeClr>
                </a:solidFill>
                <a:latin typeface="Adelle Rg" panose="02000503060000020004" pitchFamily="2" charset="0"/>
              </a:rPr>
              <a:t> Oh, David Lee, Rama </a:t>
            </a:r>
            <a:r>
              <a:rPr lang="en-US" sz="1000" dirty="0" err="1">
                <a:solidFill>
                  <a:schemeClr val="tx1">
                    <a:lumMod val="75000"/>
                    <a:lumOff val="25000"/>
                  </a:schemeClr>
                </a:solidFill>
                <a:latin typeface="Adelle Rg" panose="02000503060000020004" pitchFamily="2" charset="0"/>
              </a:rPr>
              <a:t>Chellappa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ASSETS’15</a:t>
            </a:r>
          </a:p>
        </p:txBody>
      </p:sp>
      <p:sp>
        <p:nvSpPr>
          <p:cNvPr id="120" name="Rectangle 119"/>
          <p:cNvSpPr/>
          <p:nvPr/>
        </p:nvSpPr>
        <p:spPr>
          <a:xfrm>
            <a:off x="1815182" y="10422908"/>
            <a:ext cx="5016285" cy="738664"/>
          </a:xfrm>
          <a:prstGeom prst="rect">
            <a:avLst/>
          </a:prstGeom>
        </p:spPr>
        <p:txBody>
          <a:bodyPr wrap="square">
            <a:spAutoFit/>
          </a:bodyPr>
          <a:lstStyle/>
          <a:p>
            <a:r>
              <a:rPr lang="en-US" sz="1100" b="1" dirty="0" err="1">
                <a:solidFill>
                  <a:schemeClr val="tx1">
                    <a:lumMod val="75000"/>
                    <a:lumOff val="25000"/>
                  </a:schemeClr>
                </a:solidFill>
                <a:latin typeface="Adelle Rg" panose="02000503060000020004" pitchFamily="2" charset="0"/>
              </a:rPr>
              <a:t>MakerShoe</a:t>
            </a:r>
            <a:r>
              <a:rPr lang="en-US" sz="1100" b="1" dirty="0">
                <a:solidFill>
                  <a:schemeClr val="tx1">
                    <a:lumMod val="75000"/>
                    <a:lumOff val="25000"/>
                  </a:schemeClr>
                </a:solidFill>
                <a:latin typeface="Adelle Rg" panose="02000503060000020004" pitchFamily="2" charset="0"/>
              </a:rPr>
              <a:t>: Towards an E-Textile Construction Kit to Support Creativity, Playful Making, and Self-Expression</a:t>
            </a:r>
          </a:p>
          <a:p>
            <a:r>
              <a:rPr lang="en-US" sz="1000" dirty="0" err="1">
                <a:solidFill>
                  <a:schemeClr val="tx1">
                    <a:lumMod val="75000"/>
                    <a:lumOff val="25000"/>
                  </a:schemeClr>
                </a:solidFill>
                <a:latin typeface="Adelle Rg" panose="02000503060000020004" pitchFamily="2" charset="0"/>
              </a:rPr>
              <a:t>Majeed</a:t>
            </a:r>
            <a:r>
              <a:rPr lang="en-US" sz="1000" dirty="0">
                <a:solidFill>
                  <a:schemeClr val="tx1">
                    <a:lumMod val="75000"/>
                    <a:lumOff val="25000"/>
                  </a:schemeClr>
                </a:solidFill>
                <a:latin typeface="Adelle Rg" panose="02000503060000020004" pitchFamily="2" charset="0"/>
              </a:rPr>
              <a:t> </a:t>
            </a:r>
            <a:r>
              <a:rPr lang="en-US" sz="1000" dirty="0" err="1">
                <a:solidFill>
                  <a:schemeClr val="tx1">
                    <a:lumMod val="75000"/>
                    <a:lumOff val="25000"/>
                  </a:schemeClr>
                </a:solidFill>
                <a:latin typeface="Adelle Rg" panose="02000503060000020004" pitchFamily="2" charset="0"/>
              </a:rPr>
              <a:t>Kazemitabaar</a:t>
            </a:r>
            <a:r>
              <a:rPr lang="en-US" sz="1000" dirty="0">
                <a:solidFill>
                  <a:schemeClr val="tx1">
                    <a:lumMod val="75000"/>
                    <a:lumOff val="25000"/>
                  </a:schemeClr>
                </a:solidFill>
                <a:latin typeface="Adelle Rg" panose="02000503060000020004" pitchFamily="2" charset="0"/>
              </a:rPr>
              <a:t>, Leyla </a:t>
            </a:r>
            <a:r>
              <a:rPr lang="en-US" sz="1000" dirty="0" err="1">
                <a:solidFill>
                  <a:schemeClr val="tx1">
                    <a:lumMod val="75000"/>
                    <a:lumOff val="25000"/>
                  </a:schemeClr>
                </a:solidFill>
                <a:latin typeface="Adelle Rg" panose="02000503060000020004" pitchFamily="2" charset="0"/>
              </a:rPr>
              <a:t>Norooz</a:t>
            </a:r>
            <a:r>
              <a:rPr lang="en-US" sz="1000" dirty="0">
                <a:solidFill>
                  <a:schemeClr val="tx1">
                    <a:lumMod val="75000"/>
                    <a:lumOff val="25000"/>
                  </a:schemeClr>
                </a:solidFill>
                <a:latin typeface="Adelle Rg" panose="02000503060000020004" pitchFamily="2" charset="0"/>
              </a:rPr>
              <a:t>, Mona Leigh </a:t>
            </a:r>
            <a:r>
              <a:rPr lang="en-US" sz="1000" dirty="0" err="1">
                <a:solidFill>
                  <a:schemeClr val="tx1">
                    <a:lumMod val="75000"/>
                    <a:lumOff val="25000"/>
                  </a:schemeClr>
                </a:solidFill>
                <a:latin typeface="Adelle Rg" panose="02000503060000020004" pitchFamily="2" charset="0"/>
              </a:rPr>
              <a:t>Guha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IDC’15</a:t>
            </a:r>
          </a:p>
        </p:txBody>
      </p:sp>
      <p:sp>
        <p:nvSpPr>
          <p:cNvPr id="6" name="TextBox 5"/>
          <p:cNvSpPr txBox="1"/>
          <p:nvPr/>
        </p:nvSpPr>
        <p:spPr>
          <a:xfrm>
            <a:off x="421002" y="11455528"/>
            <a:ext cx="6055998" cy="246221"/>
          </a:xfrm>
          <a:prstGeom prst="rect">
            <a:avLst/>
          </a:prstGeom>
          <a:noFill/>
        </p:spPr>
        <p:txBody>
          <a:bodyPr wrap="square" rtlCol="0">
            <a:spAutoFit/>
          </a:bodyPr>
          <a:lstStyle/>
          <a:p>
            <a:r>
              <a:rPr lang="en-US" sz="1000" dirty="0"/>
              <a:t>&lt;Some indicator somewhere around here or by header to click for all publications (that takes you to pub page)&gt;</a:t>
            </a:r>
          </a:p>
        </p:txBody>
      </p:sp>
      <p:sp>
        <p:nvSpPr>
          <p:cNvPr id="121" name="TextBox 120"/>
          <p:cNvSpPr txBox="1"/>
          <p:nvPr/>
        </p:nvSpPr>
        <p:spPr>
          <a:xfrm>
            <a:off x="421002" y="12167178"/>
            <a:ext cx="6055998" cy="246221"/>
          </a:xfrm>
          <a:prstGeom prst="rect">
            <a:avLst/>
          </a:prstGeom>
          <a:noFill/>
        </p:spPr>
        <p:txBody>
          <a:bodyPr wrap="square" rtlCol="0">
            <a:spAutoFit/>
          </a:bodyPr>
          <a:lstStyle/>
          <a:p>
            <a:r>
              <a:rPr lang="en-US" sz="1000" dirty="0"/>
              <a:t>&lt;Some indicator somewhere around here or somewhere close that takes you to talks page)</a:t>
            </a:r>
          </a:p>
        </p:txBody>
      </p:sp>
      <p:sp>
        <p:nvSpPr>
          <p:cNvPr id="112" name="TextBox 111"/>
          <p:cNvSpPr txBox="1"/>
          <p:nvPr/>
        </p:nvSpPr>
        <p:spPr>
          <a:xfrm>
            <a:off x="7214742" y="12086756"/>
            <a:ext cx="1524000" cy="3762844"/>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endParaRPr lang="en-US" sz="900" dirty="0">
              <a:solidFill>
                <a:schemeClr val="tx1">
                  <a:lumMod val="75000"/>
                  <a:lumOff val="25000"/>
                </a:schemeClr>
              </a:solidFill>
            </a:endParaRPr>
          </a:p>
          <a:p>
            <a:pPr lvl="0"/>
            <a:endParaRPr lang="en-US" sz="1000" b="1" dirty="0"/>
          </a:p>
          <a:p>
            <a:endParaRPr lang="en-US" sz="800" dirty="0">
              <a:solidFill>
                <a:schemeClr val="tx1">
                  <a:lumMod val="75000"/>
                  <a:lumOff val="25000"/>
                </a:schemeClr>
              </a:solidFill>
            </a:endParaRPr>
          </a:p>
        </p:txBody>
      </p:sp>
    </p:spTree>
    <p:extLst>
      <p:ext uri="{BB962C8B-B14F-4D97-AF65-F5344CB8AC3E}">
        <p14:creationId xmlns:p14="http://schemas.microsoft.com/office/powerpoint/2010/main" val="301761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Tree>
    <p:extLst>
      <p:ext uri="{BB962C8B-B14F-4D97-AF65-F5344CB8AC3E}">
        <p14:creationId xmlns:p14="http://schemas.microsoft.com/office/powerpoint/2010/main" val="347088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8"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9"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12">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3"/>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14"/>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15"/>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16"/>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17"/>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18"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0"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3"/>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14"/>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15"/>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16"/>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17"/>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120389" y="6914618"/>
            <a:ext cx="9384777" cy="52576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2842" y="9250086"/>
            <a:ext cx="8417249" cy="2484714"/>
            <a:chOff x="366789" y="19430254"/>
            <a:chExt cx="8417249" cy="2484714"/>
          </a:xfrm>
        </p:grpSpPr>
        <p:sp>
          <p:nvSpPr>
            <p:cNvPr id="10" name="TextBox 9"/>
            <p:cNvSpPr txBox="1"/>
            <p:nvPr/>
          </p:nvSpPr>
          <p:spPr>
            <a:xfrm>
              <a:off x="366789" y="19430254"/>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789"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8781" y="19768808"/>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82951"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4815"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268637"/>
              <a:ext cx="1966841" cy="5078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Social Fabrics: Designing Wearable Electronic Textiles for Interaction, Introspection, &amp; Inquiry</a:t>
              </a:r>
            </a:p>
            <a:p>
              <a:r>
                <a:rPr lang="en-US" sz="600" dirty="0">
                  <a:solidFill>
                    <a:schemeClr val="bg1"/>
                  </a:solidFill>
                  <a:latin typeface="Adelle Rg" panose="02000503060000020004" pitchFamily="2" charset="0"/>
                </a:rPr>
                <a:t>Jon Froehlich | May 28, 2015 | HCIL Symposium</a:t>
              </a:r>
            </a:p>
          </p:txBody>
        </p:sp>
        <p:sp>
          <p:nvSpPr>
            <p:cNvPr id="17" name="TextBox 16"/>
            <p:cNvSpPr txBox="1"/>
            <p:nvPr/>
          </p:nvSpPr>
          <p:spPr>
            <a:xfrm>
              <a:off x="2582951" y="21258140"/>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8" name="TextBox 17"/>
            <p:cNvSpPr txBox="1"/>
            <p:nvPr/>
          </p:nvSpPr>
          <p:spPr>
            <a:xfrm>
              <a:off x="4728781" y="21276202"/>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9" name="TextBox 18"/>
            <p:cNvSpPr txBox="1"/>
            <p:nvPr/>
          </p:nvSpPr>
          <p:spPr>
            <a:xfrm>
              <a:off x="6813745" y="21268637"/>
              <a:ext cx="1966841" cy="6463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Characterizing Physical World Accessibility at Scale Using Crowdsourcing, Computer Vision, and Machine Learning</a:t>
              </a:r>
            </a:p>
            <a:p>
              <a:r>
                <a:rPr lang="en-US" sz="600" dirty="0">
                  <a:solidFill>
                    <a:schemeClr val="bg1"/>
                  </a:solidFill>
                  <a:latin typeface="Adelle Rg" panose="02000503060000020004" pitchFamily="2" charset="0"/>
                </a:rPr>
                <a:t>Jon Froehlich | Oct 29, 2014 | CMU HCII</a:t>
              </a:r>
            </a:p>
          </p:txBody>
        </p:sp>
      </p:grpSp>
      <p:grpSp>
        <p:nvGrpSpPr>
          <p:cNvPr id="50" name="Group 49"/>
          <p:cNvGrpSpPr/>
          <p:nvPr/>
        </p:nvGrpSpPr>
        <p:grpSpPr>
          <a:xfrm>
            <a:off x="395287" y="7196697"/>
            <a:ext cx="8363688" cy="1668134"/>
            <a:chOff x="288560" y="17347871"/>
            <a:chExt cx="8363688" cy="1668134"/>
          </a:xfrm>
        </p:grpSpPr>
        <p:sp>
          <p:nvSpPr>
            <p:cNvPr id="20" name="TextBox 19"/>
            <p:cNvSpPr txBox="1"/>
            <p:nvPr/>
          </p:nvSpPr>
          <p:spPr>
            <a:xfrm>
              <a:off x="288560" y="17347871"/>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b="17534"/>
            <a:stretch/>
          </p:blipFill>
          <p:spPr bwMode="auto">
            <a:xfrm>
              <a:off x="288560"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10486"/>
            <a:stretch/>
          </p:blipFill>
          <p:spPr bwMode="auto">
            <a:xfrm>
              <a:off x="2436376"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b="15260"/>
            <a:stretch/>
          </p:blipFill>
          <p:spPr bwMode="auto">
            <a:xfrm>
              <a:off x="4584192"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4333" b="4341"/>
            <a:stretch/>
          </p:blipFill>
          <p:spPr bwMode="auto">
            <a:xfrm>
              <a:off x="6732008" y="17670954"/>
              <a:ext cx="1920240" cy="134505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810921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8"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9"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12">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3"/>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14"/>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15"/>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16"/>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17"/>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18"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0"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8" name="Oval 7"/>
          <p:cNvSpPr/>
          <p:nvPr/>
        </p:nvSpPr>
        <p:spPr>
          <a:xfrm>
            <a:off x="502062"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3"/>
          <a:stretch>
            <a:fillRect/>
          </a:stretch>
        </p:blipFill>
        <p:spPr>
          <a:xfrm>
            <a:off x="679862" y="5366074"/>
            <a:ext cx="641131" cy="640080"/>
          </a:xfrm>
          <a:prstGeom prst="rect">
            <a:avLst/>
          </a:prstGeom>
        </p:spPr>
      </p:pic>
      <p:sp>
        <p:nvSpPr>
          <p:cNvPr id="105" name="Rectangle 104"/>
          <p:cNvSpPr/>
          <p:nvPr/>
        </p:nvSpPr>
        <p:spPr>
          <a:xfrm>
            <a:off x="456064" y="6327167"/>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102" name="Picture 101"/>
          <p:cNvPicPr>
            <a:picLocks noChangeAspect="1"/>
          </p:cNvPicPr>
          <p:nvPr/>
        </p:nvPicPr>
        <p:blipFill>
          <a:blip r:embed="rId14"/>
          <a:stretch>
            <a:fillRect/>
          </a:stretch>
        </p:blipFill>
        <p:spPr>
          <a:xfrm>
            <a:off x="2511964" y="5381485"/>
            <a:ext cx="611749" cy="611749"/>
          </a:xfrm>
          <a:prstGeom prst="rect">
            <a:avLst/>
          </a:prstGeom>
        </p:spPr>
      </p:pic>
      <p:sp>
        <p:nvSpPr>
          <p:cNvPr id="114" name="Oval 113"/>
          <p:cNvSpPr/>
          <p:nvPr/>
        </p:nvSpPr>
        <p:spPr>
          <a:xfrm>
            <a:off x="2283235"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284526" y="6327167"/>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100" name="Picture 99"/>
          <p:cNvPicPr>
            <a:picLocks noChangeAspect="1"/>
          </p:cNvPicPr>
          <p:nvPr/>
        </p:nvPicPr>
        <p:blipFill>
          <a:blip r:embed="rId15"/>
          <a:stretch>
            <a:fillRect/>
          </a:stretch>
        </p:blipFill>
        <p:spPr>
          <a:xfrm>
            <a:off x="4185732" y="5349245"/>
            <a:ext cx="681355" cy="669885"/>
          </a:xfrm>
          <a:prstGeom prst="rect">
            <a:avLst/>
          </a:prstGeom>
        </p:spPr>
      </p:pic>
      <p:sp>
        <p:nvSpPr>
          <p:cNvPr id="116" name="Oval 115"/>
          <p:cNvSpPr/>
          <p:nvPr/>
        </p:nvSpPr>
        <p:spPr>
          <a:xfrm>
            <a:off x="4018410"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4208855" y="6327167"/>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8" name="Picture 97"/>
          <p:cNvPicPr>
            <a:picLocks noChangeAspect="1"/>
          </p:cNvPicPr>
          <p:nvPr/>
        </p:nvPicPr>
        <p:blipFill>
          <a:blip r:embed="rId16"/>
          <a:stretch>
            <a:fillRect/>
          </a:stretch>
        </p:blipFill>
        <p:spPr>
          <a:xfrm>
            <a:off x="6037677" y="5391535"/>
            <a:ext cx="599122" cy="599122"/>
          </a:xfrm>
          <a:prstGeom prst="rect">
            <a:avLst/>
          </a:prstGeom>
        </p:spPr>
      </p:pic>
      <p:sp>
        <p:nvSpPr>
          <p:cNvPr id="119" name="Oval 118"/>
          <p:cNvSpPr/>
          <p:nvPr/>
        </p:nvSpPr>
        <p:spPr>
          <a:xfrm>
            <a:off x="5829238"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753585" y="6327167"/>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6" name="Picture 95"/>
          <p:cNvPicPr>
            <a:picLocks noChangeAspect="1"/>
          </p:cNvPicPr>
          <p:nvPr/>
        </p:nvPicPr>
        <p:blipFill>
          <a:blip r:embed="rId17"/>
          <a:stretch>
            <a:fillRect/>
          </a:stretch>
        </p:blipFill>
        <p:spPr>
          <a:xfrm>
            <a:off x="7815571" y="5411517"/>
            <a:ext cx="632681" cy="591547"/>
          </a:xfrm>
          <a:prstGeom prst="rect">
            <a:avLst/>
          </a:prstGeom>
        </p:spPr>
      </p:pic>
      <p:sp>
        <p:nvSpPr>
          <p:cNvPr id="122" name="Oval 121"/>
          <p:cNvSpPr/>
          <p:nvPr/>
        </p:nvSpPr>
        <p:spPr>
          <a:xfrm>
            <a:off x="7640066"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7646166" y="6327167"/>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1039" name="Rectangle 1038"/>
          <p:cNvSpPr/>
          <p:nvPr/>
        </p:nvSpPr>
        <p:spPr>
          <a:xfrm>
            <a:off x="-120389" y="6914618"/>
            <a:ext cx="9384777" cy="52576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2842" y="9250086"/>
            <a:ext cx="8417249" cy="2484714"/>
            <a:chOff x="366789" y="19430254"/>
            <a:chExt cx="8417249" cy="2484714"/>
          </a:xfrm>
        </p:grpSpPr>
        <p:sp>
          <p:nvSpPr>
            <p:cNvPr id="10" name="TextBox 9"/>
            <p:cNvSpPr txBox="1"/>
            <p:nvPr/>
          </p:nvSpPr>
          <p:spPr>
            <a:xfrm>
              <a:off x="366789" y="19430254"/>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789"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8781" y="19768808"/>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82951"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4815"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268637"/>
              <a:ext cx="1966841" cy="5078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Social Fabrics: Designing Wearable Electronic Textiles for Interaction, Introspection, &amp; Inquiry</a:t>
              </a:r>
            </a:p>
            <a:p>
              <a:r>
                <a:rPr lang="en-US" sz="600" dirty="0">
                  <a:solidFill>
                    <a:schemeClr val="bg1"/>
                  </a:solidFill>
                  <a:latin typeface="Adelle Rg" panose="02000503060000020004" pitchFamily="2" charset="0"/>
                </a:rPr>
                <a:t>Jon Froehlich | May 28, 2015 | HCIL Symposium</a:t>
              </a:r>
            </a:p>
          </p:txBody>
        </p:sp>
        <p:sp>
          <p:nvSpPr>
            <p:cNvPr id="17" name="TextBox 16"/>
            <p:cNvSpPr txBox="1"/>
            <p:nvPr/>
          </p:nvSpPr>
          <p:spPr>
            <a:xfrm>
              <a:off x="2582951" y="21258140"/>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8" name="TextBox 17"/>
            <p:cNvSpPr txBox="1"/>
            <p:nvPr/>
          </p:nvSpPr>
          <p:spPr>
            <a:xfrm>
              <a:off x="4728781" y="21276202"/>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9" name="TextBox 18"/>
            <p:cNvSpPr txBox="1"/>
            <p:nvPr/>
          </p:nvSpPr>
          <p:spPr>
            <a:xfrm>
              <a:off x="6813745" y="21268637"/>
              <a:ext cx="1966841" cy="6463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Characterizing Physical World Accessibility at Scale Using Crowdsourcing, Computer Vision, and Machine Learning</a:t>
              </a:r>
            </a:p>
            <a:p>
              <a:r>
                <a:rPr lang="en-US" sz="600" dirty="0">
                  <a:solidFill>
                    <a:schemeClr val="bg1"/>
                  </a:solidFill>
                  <a:latin typeface="Adelle Rg" panose="02000503060000020004" pitchFamily="2" charset="0"/>
                </a:rPr>
                <a:t>Jon Froehlich | Oct 29, 2014 | CMU HCII</a:t>
              </a:r>
            </a:p>
          </p:txBody>
        </p:sp>
      </p:grpSp>
      <p:grpSp>
        <p:nvGrpSpPr>
          <p:cNvPr id="50" name="Group 49"/>
          <p:cNvGrpSpPr/>
          <p:nvPr/>
        </p:nvGrpSpPr>
        <p:grpSpPr>
          <a:xfrm>
            <a:off x="395287" y="7196697"/>
            <a:ext cx="8363688" cy="1668134"/>
            <a:chOff x="288560" y="17347871"/>
            <a:chExt cx="8363688" cy="1668134"/>
          </a:xfrm>
        </p:grpSpPr>
        <p:sp>
          <p:nvSpPr>
            <p:cNvPr id="20" name="TextBox 19"/>
            <p:cNvSpPr txBox="1"/>
            <p:nvPr/>
          </p:nvSpPr>
          <p:spPr>
            <a:xfrm>
              <a:off x="288560" y="17347871"/>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b="17534"/>
            <a:stretch/>
          </p:blipFill>
          <p:spPr bwMode="auto">
            <a:xfrm>
              <a:off x="288560"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10486"/>
            <a:stretch/>
          </p:blipFill>
          <p:spPr bwMode="auto">
            <a:xfrm>
              <a:off x="2436376"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b="15260"/>
            <a:stretch/>
          </p:blipFill>
          <p:spPr bwMode="auto">
            <a:xfrm>
              <a:off x="4584192"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4333" b="4341"/>
            <a:stretch/>
          </p:blipFill>
          <p:spPr bwMode="auto">
            <a:xfrm>
              <a:off x="6732008" y="17670954"/>
              <a:ext cx="1920240" cy="134505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565861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20"/>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21"/>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22"/>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23"/>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120389" y="6914618"/>
            <a:ext cx="9384777" cy="390663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riangle 1039"/>
          <p:cNvSpPr/>
          <p:nvPr/>
        </p:nvSpPr>
        <p:spPr>
          <a:xfrm>
            <a:off x="777886" y="6773729"/>
            <a:ext cx="445082" cy="205023"/>
          </a:xfrm>
          <a:prstGeom prst="triangle">
            <a:avLst/>
          </a:prstGeom>
          <a:solidFill>
            <a:schemeClr val="tx1">
              <a:lumMod val="50000"/>
              <a:lumOff val="50000"/>
            </a:schemeClr>
          </a:solidFill>
          <a:ln w="63500">
            <a:solidFill>
              <a:schemeClr val="tx1">
                <a:lumMod val="50000"/>
                <a:lumOff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28"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8639125"/>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2" name="Picture 131"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8635426"/>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4" name="Picture 133"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9598532"/>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4130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20"/>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21"/>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22"/>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23"/>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20759" y="6914616"/>
            <a:ext cx="9182917" cy="112404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riangle 1039"/>
          <p:cNvSpPr/>
          <p:nvPr/>
        </p:nvSpPr>
        <p:spPr>
          <a:xfrm>
            <a:off x="2514600" y="6773729"/>
            <a:ext cx="445082" cy="205023"/>
          </a:xfrm>
          <a:prstGeom prst="triangle">
            <a:avLst/>
          </a:prstGeom>
          <a:solidFill>
            <a:schemeClr val="tx1">
              <a:lumMod val="50000"/>
              <a:lumOff val="50000"/>
            </a:schemeClr>
          </a:solidFill>
          <a:ln w="63500">
            <a:solidFill>
              <a:schemeClr val="tx1">
                <a:lumMod val="50000"/>
                <a:lumOff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8459370" y="10022682"/>
            <a:ext cx="3991117" cy="3118062"/>
            <a:chOff x="323891" y="7276414"/>
            <a:chExt cx="3991117" cy="3118062"/>
          </a:xfrm>
        </p:grpSpPr>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5" name="Group 4"/>
          <p:cNvGrpSpPr/>
          <p:nvPr/>
        </p:nvGrpSpPr>
        <p:grpSpPr>
          <a:xfrm>
            <a:off x="-5768414" y="13716000"/>
            <a:ext cx="3992262" cy="3094197"/>
            <a:chOff x="4829541" y="7276414"/>
            <a:chExt cx="3992262" cy="3094197"/>
          </a:xfrm>
        </p:grpSpPr>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373875" y="14513947"/>
            <a:ext cx="8486588" cy="5083970"/>
            <a:chOff x="339210" y="11070430"/>
            <a:chExt cx="8486588" cy="5083970"/>
          </a:xfrm>
        </p:grpSpPr>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sp>
        <p:nvSpPr>
          <p:cNvPr id="28" name="Rectangle 27"/>
          <p:cNvSpPr/>
          <p:nvPr/>
        </p:nvSpPr>
        <p:spPr>
          <a:xfrm>
            <a:off x="304800" y="7209317"/>
            <a:ext cx="2220480"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Projects</a:t>
            </a:r>
          </a:p>
        </p:txBody>
      </p:sp>
      <p:pic>
        <p:nvPicPr>
          <p:cNvPr id="58" name="Picture 57"/>
          <p:cNvPicPr>
            <a:picLocks noChangeAspect="1"/>
          </p:cNvPicPr>
          <p:nvPr/>
        </p:nvPicPr>
        <p:blipFill rotWithShape="1">
          <a:blip r:embed="rId29">
            <a:grayscl/>
            <a:extLst>
              <a:ext uri="{28A0092B-C50C-407E-A947-70E740481C1C}">
                <a14:useLocalDpi xmlns:a14="http://schemas.microsoft.com/office/drawing/2010/main" val="0"/>
              </a:ext>
            </a:extLst>
          </a:blip>
          <a:srcRect l="12771" r="10493"/>
          <a:stretch/>
        </p:blipFill>
        <p:spPr>
          <a:xfrm>
            <a:off x="401246" y="7661923"/>
            <a:ext cx="5847154" cy="2286000"/>
          </a:xfrm>
          <a:prstGeom prst="rect">
            <a:avLst/>
          </a:prstGeom>
        </p:spPr>
      </p:pic>
      <p:pic>
        <p:nvPicPr>
          <p:cNvPr id="61" name="Picture 60"/>
          <p:cNvPicPr>
            <a:picLocks noChangeAspect="1"/>
          </p:cNvPicPr>
          <p:nvPr/>
        </p:nvPicPr>
        <p:blipFill>
          <a:blip r:embed="rId30">
            <a:grayscl/>
            <a:extLst>
              <a:ext uri="{28A0092B-C50C-407E-A947-70E740481C1C}">
                <a14:useLocalDpi xmlns:a14="http://schemas.microsoft.com/office/drawing/2010/main" val="0"/>
              </a:ext>
            </a:extLst>
          </a:blip>
          <a:stretch>
            <a:fillRect/>
          </a:stretch>
        </p:blipFill>
        <p:spPr>
          <a:xfrm>
            <a:off x="6459292" y="7658437"/>
            <a:ext cx="2286000" cy="2286000"/>
          </a:xfrm>
          <a:prstGeom prst="rect">
            <a:avLst/>
          </a:prstGeom>
        </p:spPr>
      </p:pic>
      <p:sp>
        <p:nvSpPr>
          <p:cNvPr id="79" name="Rectangle 78"/>
          <p:cNvSpPr/>
          <p:nvPr/>
        </p:nvSpPr>
        <p:spPr>
          <a:xfrm>
            <a:off x="395287" y="9516419"/>
            <a:ext cx="5853113"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459292" y="9533179"/>
            <a:ext cx="2286000"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15548" y="9578053"/>
            <a:ext cx="2632452" cy="369332"/>
          </a:xfrm>
          <a:prstGeom prst="rect">
            <a:avLst/>
          </a:prstGeom>
        </p:spPr>
        <p:txBody>
          <a:bodyPr wrap="none">
            <a:spAutoFit/>
          </a:bodyPr>
          <a:lstStyle/>
          <a:p>
            <a:r>
              <a:rPr lang="en-US" sz="1800" dirty="0">
                <a:solidFill>
                  <a:srgbClr val="00B0F0"/>
                </a:solidFill>
                <a:latin typeface="Adelle Rg" panose="02000503060000020004" pitchFamily="2" charset="0"/>
              </a:rPr>
              <a:t>Sidewalk Accessibility</a:t>
            </a:r>
          </a:p>
        </p:txBody>
      </p:sp>
      <p:sp>
        <p:nvSpPr>
          <p:cNvPr id="82" name="Rectangle 81"/>
          <p:cNvSpPr/>
          <p:nvPr/>
        </p:nvSpPr>
        <p:spPr>
          <a:xfrm>
            <a:off x="7033346" y="9578053"/>
            <a:ext cx="1129981" cy="369332"/>
          </a:xfrm>
          <a:prstGeom prst="rect">
            <a:avLst/>
          </a:prstGeom>
        </p:spPr>
        <p:txBody>
          <a:bodyPr wrap="square">
            <a:spAutoFit/>
          </a:bodyPr>
          <a:lstStyle/>
          <a:p>
            <a:r>
              <a:rPr lang="en-US" sz="1800">
                <a:solidFill>
                  <a:srgbClr val="00B0F0"/>
                </a:solidFill>
                <a:latin typeface="Adelle Rg" panose="02000503060000020004" pitchFamily="2" charset="0"/>
              </a:rPr>
              <a:t>Glassear</a:t>
            </a:r>
            <a:endParaRPr lang="en-US" sz="1800" dirty="0"/>
          </a:p>
        </p:txBody>
      </p:sp>
      <p:sp>
        <p:nvSpPr>
          <p:cNvPr id="150" name="Rectangle 149"/>
          <p:cNvSpPr/>
          <p:nvPr/>
        </p:nvSpPr>
        <p:spPr>
          <a:xfrm>
            <a:off x="304800" y="10287000"/>
            <a:ext cx="1965603"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Papers</a:t>
            </a:r>
          </a:p>
        </p:txBody>
      </p:sp>
      <p:sp>
        <p:nvSpPr>
          <p:cNvPr id="151" name="Rectangle 150"/>
          <p:cNvSpPr/>
          <p:nvPr/>
        </p:nvSpPr>
        <p:spPr>
          <a:xfrm>
            <a:off x="304800" y="14249400"/>
            <a:ext cx="1858201" cy="400110"/>
          </a:xfrm>
          <a:prstGeom prst="rect">
            <a:avLst/>
          </a:prstGeom>
        </p:spPr>
        <p:txBody>
          <a:bodyPr wrap="none">
            <a:spAutoFit/>
          </a:bodyPr>
          <a:lstStyle/>
          <a:p>
            <a:r>
              <a:rPr lang="en-US" sz="2000" b="1" cap="small">
                <a:solidFill>
                  <a:schemeClr val="bg1"/>
                </a:solidFill>
                <a:latin typeface="Adelle Rg" panose="02000503060000020004" pitchFamily="2" charset="0"/>
              </a:rPr>
              <a:t>Recent Talks</a:t>
            </a:r>
            <a:endParaRPr lang="en-US" sz="2000" b="1" cap="small" dirty="0">
              <a:solidFill>
                <a:schemeClr val="bg1"/>
              </a:solidFill>
              <a:latin typeface="Adelle Rg" panose="02000503060000020004" pitchFamily="2" charset="0"/>
            </a:endParaRPr>
          </a:p>
        </p:txBody>
      </p:sp>
      <p:pic>
        <p:nvPicPr>
          <p:cNvPr id="152"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7534"/>
          <a:stretch/>
        </p:blipFill>
        <p:spPr bwMode="auto">
          <a:xfrm>
            <a:off x="404888" y="1073897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3" name="Rectangle 152"/>
          <p:cNvSpPr/>
          <p:nvPr/>
        </p:nvSpPr>
        <p:spPr>
          <a:xfrm>
            <a:off x="1707396" y="10658205"/>
            <a:ext cx="7037895" cy="738664"/>
          </a:xfrm>
          <a:prstGeom prst="rect">
            <a:avLst/>
          </a:prstGeom>
        </p:spPr>
        <p:txBody>
          <a:bodyPr wrap="square">
            <a:spAutoFit/>
          </a:bodyPr>
          <a:lstStyle/>
          <a:p>
            <a:r>
              <a:rPr lang="en-US" sz="1100" b="1" dirty="0">
                <a:solidFill>
                  <a:schemeClr val="bg1"/>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bg1"/>
                </a:solidFill>
                <a:latin typeface="Adelle Rg" panose="02000503060000020004" pitchFamily="2" charset="0"/>
              </a:rPr>
              <a:t>Kotaro Hara, Jon E. Froehlich</a:t>
            </a:r>
          </a:p>
          <a:p>
            <a:r>
              <a:rPr lang="en-US" sz="1000" dirty="0">
                <a:solidFill>
                  <a:schemeClr val="bg1"/>
                </a:solidFill>
                <a:latin typeface="Adelle Rg" panose="02000503060000020004" pitchFamily="2" charset="0"/>
              </a:rPr>
              <a:t>SIGACCESS Newsletter ‘15</a:t>
            </a:r>
          </a:p>
        </p:txBody>
      </p:sp>
      <p:pic>
        <p:nvPicPr>
          <p:cNvPr id="154" name="Picture 4"/>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b="10486"/>
          <a:stretch/>
        </p:blipFill>
        <p:spPr bwMode="auto">
          <a:xfrm>
            <a:off x="404888" y="1183392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5" name="Picture 5"/>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b="15260"/>
          <a:stretch/>
        </p:blipFill>
        <p:spPr bwMode="auto">
          <a:xfrm>
            <a:off x="404888" y="12950541"/>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6" name="Rectangle 155"/>
          <p:cNvSpPr/>
          <p:nvPr/>
        </p:nvSpPr>
        <p:spPr>
          <a:xfrm>
            <a:off x="1714706" y="11758136"/>
            <a:ext cx="7030585" cy="738664"/>
          </a:xfrm>
          <a:prstGeom prst="rect">
            <a:avLst/>
          </a:prstGeom>
        </p:spPr>
        <p:txBody>
          <a:bodyPr wrap="square">
            <a:spAutoFit/>
          </a:bodyPr>
          <a:lstStyle/>
          <a:p>
            <a:r>
              <a:rPr lang="en-US" sz="1100" b="1" dirty="0">
                <a:solidFill>
                  <a:schemeClr val="bg1"/>
                </a:solidFill>
                <a:latin typeface="Adelle Rg" panose="02000503060000020004" pitchFamily="2" charset="0"/>
              </a:rPr>
              <a:t>Supporting Everyday Activities for Persons With Visual Impairments Through Computer Vision-Augmented Touch</a:t>
            </a:r>
          </a:p>
          <a:p>
            <a:r>
              <a:rPr lang="en-US" sz="1000" dirty="0">
                <a:solidFill>
                  <a:schemeClr val="bg1"/>
                </a:solidFill>
                <a:latin typeface="Adelle Rg" panose="02000503060000020004" pitchFamily="2" charset="0"/>
              </a:rPr>
              <a:t>Leah Findlater, Lee Stearns, </a:t>
            </a:r>
            <a:r>
              <a:rPr lang="en-US" sz="1000" dirty="0" err="1">
                <a:solidFill>
                  <a:schemeClr val="bg1"/>
                </a:solidFill>
                <a:latin typeface="Adelle Rg" panose="02000503060000020004" pitchFamily="2" charset="0"/>
              </a:rPr>
              <a:t>Ruofei</a:t>
            </a:r>
            <a:r>
              <a:rPr lang="en-US" sz="1000" dirty="0">
                <a:solidFill>
                  <a:schemeClr val="bg1"/>
                </a:solidFill>
                <a:latin typeface="Adelle Rg" panose="02000503060000020004" pitchFamily="2" charset="0"/>
              </a:rPr>
              <a:t> Du, </a:t>
            </a:r>
            <a:r>
              <a:rPr lang="en-US" sz="1000" dirty="0" err="1">
                <a:solidFill>
                  <a:schemeClr val="bg1"/>
                </a:solidFill>
                <a:latin typeface="Adelle Rg" panose="02000503060000020004" pitchFamily="2" charset="0"/>
              </a:rPr>
              <a:t>Uran</a:t>
            </a:r>
            <a:r>
              <a:rPr lang="en-US" sz="1000" dirty="0">
                <a:solidFill>
                  <a:schemeClr val="bg1"/>
                </a:solidFill>
                <a:latin typeface="Adelle Rg" panose="02000503060000020004" pitchFamily="2" charset="0"/>
              </a:rPr>
              <a:t> Oh, David Lee, Rama </a:t>
            </a:r>
            <a:r>
              <a:rPr lang="en-US" sz="1000" dirty="0" err="1">
                <a:solidFill>
                  <a:schemeClr val="bg1"/>
                </a:solidFill>
                <a:latin typeface="Adelle Rg" panose="02000503060000020004" pitchFamily="2" charset="0"/>
              </a:rPr>
              <a:t>Chellappa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ASSETS’15</a:t>
            </a:r>
          </a:p>
        </p:txBody>
      </p:sp>
      <p:sp>
        <p:nvSpPr>
          <p:cNvPr id="157" name="Rectangle 156"/>
          <p:cNvSpPr/>
          <p:nvPr/>
        </p:nvSpPr>
        <p:spPr>
          <a:xfrm>
            <a:off x="1713299" y="12887602"/>
            <a:ext cx="7010400" cy="738664"/>
          </a:xfrm>
          <a:prstGeom prst="rect">
            <a:avLst/>
          </a:prstGeom>
        </p:spPr>
        <p:txBody>
          <a:bodyPr wrap="square">
            <a:spAutoFit/>
          </a:bodyPr>
          <a:lstStyle/>
          <a:p>
            <a:r>
              <a:rPr lang="en-US" sz="1100" b="1" dirty="0" err="1">
                <a:solidFill>
                  <a:schemeClr val="bg1"/>
                </a:solidFill>
                <a:latin typeface="Adelle Rg" panose="02000503060000020004" pitchFamily="2" charset="0"/>
              </a:rPr>
              <a:t>MakerShoe</a:t>
            </a:r>
            <a:r>
              <a:rPr lang="en-US" sz="1100" b="1" dirty="0">
                <a:solidFill>
                  <a:schemeClr val="bg1"/>
                </a:solidFill>
                <a:latin typeface="Adelle Rg" panose="02000503060000020004" pitchFamily="2" charset="0"/>
              </a:rPr>
              <a:t>: Towards an E-Textile Construction Kit to Support Creativity, Playful Making, and Self-Expression</a:t>
            </a:r>
          </a:p>
          <a:p>
            <a:r>
              <a:rPr lang="en-US" sz="1000" dirty="0" err="1">
                <a:solidFill>
                  <a:schemeClr val="bg1"/>
                </a:solidFill>
                <a:latin typeface="Adelle Rg" panose="02000503060000020004" pitchFamily="2" charset="0"/>
              </a:rPr>
              <a:t>Majeed</a:t>
            </a:r>
            <a:r>
              <a:rPr lang="en-US" sz="1000" dirty="0">
                <a:solidFill>
                  <a:schemeClr val="bg1"/>
                </a:solidFill>
                <a:latin typeface="Adelle Rg" panose="02000503060000020004" pitchFamily="2" charset="0"/>
              </a:rPr>
              <a:t> </a:t>
            </a:r>
            <a:r>
              <a:rPr lang="en-US" sz="1000" dirty="0" err="1">
                <a:solidFill>
                  <a:schemeClr val="bg1"/>
                </a:solidFill>
                <a:latin typeface="Adelle Rg" panose="02000503060000020004" pitchFamily="2" charset="0"/>
              </a:rPr>
              <a:t>Kazemitabaar</a:t>
            </a:r>
            <a:r>
              <a:rPr lang="en-US" sz="1000" dirty="0">
                <a:solidFill>
                  <a:schemeClr val="bg1"/>
                </a:solidFill>
                <a:latin typeface="Adelle Rg" panose="02000503060000020004" pitchFamily="2" charset="0"/>
              </a:rPr>
              <a:t>, Leyla </a:t>
            </a:r>
            <a:r>
              <a:rPr lang="en-US" sz="1000" dirty="0" err="1">
                <a:solidFill>
                  <a:schemeClr val="bg1"/>
                </a:solidFill>
                <a:latin typeface="Adelle Rg" panose="02000503060000020004" pitchFamily="2" charset="0"/>
              </a:rPr>
              <a:t>Norooz</a:t>
            </a:r>
            <a:r>
              <a:rPr lang="en-US" sz="1000" dirty="0">
                <a:solidFill>
                  <a:schemeClr val="bg1"/>
                </a:solidFill>
                <a:latin typeface="Adelle Rg" panose="02000503060000020004" pitchFamily="2" charset="0"/>
              </a:rPr>
              <a:t>, Mona Leigh </a:t>
            </a:r>
            <a:r>
              <a:rPr lang="en-US" sz="1000" dirty="0" err="1">
                <a:solidFill>
                  <a:schemeClr val="bg1"/>
                </a:solidFill>
                <a:latin typeface="Adelle Rg" panose="02000503060000020004" pitchFamily="2" charset="0"/>
              </a:rPr>
              <a:t>Guha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IDC’15</a:t>
            </a:r>
          </a:p>
        </p:txBody>
      </p:sp>
      <p:sp>
        <p:nvSpPr>
          <p:cNvPr id="160" name="Rectangle 159"/>
          <p:cNvSpPr/>
          <p:nvPr/>
        </p:nvSpPr>
        <p:spPr>
          <a:xfrm>
            <a:off x="1689571" y="1464444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pic>
        <p:nvPicPr>
          <p:cNvPr id="161" name="Picture 160"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6" y="14710397"/>
            <a:ext cx="1312565"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89" y="15779531"/>
            <a:ext cx="1316110"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6" y="16847683"/>
            <a:ext cx="1316736"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4" name="Rectangle 163"/>
          <p:cNvSpPr/>
          <p:nvPr/>
        </p:nvSpPr>
        <p:spPr>
          <a:xfrm>
            <a:off x="1689570" y="15734678"/>
            <a:ext cx="5327931" cy="738664"/>
          </a:xfrm>
          <a:prstGeom prst="rect">
            <a:avLst/>
          </a:prstGeom>
        </p:spPr>
        <p:txBody>
          <a:bodyPr wrap="square">
            <a:spAutoFit/>
          </a:bodyPr>
          <a:lstStyle/>
          <a:p>
            <a:pPr algn="just"/>
            <a:r>
              <a:rPr lang="en-US" sz="1100" b="1" dirty="0">
                <a:solidFill>
                  <a:schemeClr val="bg1"/>
                </a:solidFill>
                <a:latin typeface="Adelle Rg" panose="02000503060000020004" pitchFamily="2" charset="0"/>
              </a:rPr>
              <a:t>Characterizing Physical World Accessibility at Scale Using Crowdsourcing, Computer Vision, and Machine Learning</a:t>
            </a:r>
          </a:p>
          <a:p>
            <a:pPr algn="just"/>
            <a:r>
              <a:rPr lang="en-US" sz="1000" dirty="0">
                <a:solidFill>
                  <a:schemeClr val="bg1"/>
                </a:solidFill>
                <a:latin typeface="Adelle Rg" panose="02000503060000020004" pitchFamily="2" charset="0"/>
              </a:rPr>
              <a:t>Jon Froehlich </a:t>
            </a:r>
          </a:p>
          <a:p>
            <a:pPr algn="just"/>
            <a:r>
              <a:rPr lang="en-US" sz="1000" dirty="0">
                <a:solidFill>
                  <a:schemeClr val="bg1"/>
                </a:solidFill>
                <a:latin typeface="Adelle Rg" panose="02000503060000020004" pitchFamily="2" charset="0"/>
              </a:rPr>
              <a:t>Oct 29, 2014 | CMU HCII</a:t>
            </a:r>
          </a:p>
        </p:txBody>
      </p:sp>
      <p:sp>
        <p:nvSpPr>
          <p:cNvPr id="165" name="Rectangle 164"/>
          <p:cNvSpPr/>
          <p:nvPr/>
        </p:nvSpPr>
        <p:spPr>
          <a:xfrm>
            <a:off x="1702301" y="1680217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spTree>
    <p:extLst>
      <p:ext uri="{BB962C8B-B14F-4D97-AF65-F5344CB8AC3E}">
        <p14:creationId xmlns:p14="http://schemas.microsoft.com/office/powerpoint/2010/main" val="1777765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20"/>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21"/>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22"/>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23"/>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20759" y="6914616"/>
            <a:ext cx="9182917" cy="112404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riangle 1039"/>
          <p:cNvSpPr/>
          <p:nvPr/>
        </p:nvSpPr>
        <p:spPr>
          <a:xfrm>
            <a:off x="2514600" y="6773729"/>
            <a:ext cx="445082" cy="205023"/>
          </a:xfrm>
          <a:prstGeom prst="triangle">
            <a:avLst/>
          </a:prstGeom>
          <a:solidFill>
            <a:schemeClr val="tx1">
              <a:lumMod val="50000"/>
              <a:lumOff val="50000"/>
            </a:schemeClr>
          </a:solidFill>
          <a:ln w="63500">
            <a:solidFill>
              <a:schemeClr val="tx1">
                <a:lumMod val="50000"/>
                <a:lumOff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8459370" y="10022682"/>
            <a:ext cx="3991117" cy="3118062"/>
            <a:chOff x="323891" y="7276414"/>
            <a:chExt cx="3991117" cy="3118062"/>
          </a:xfrm>
        </p:grpSpPr>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5" name="Group 4"/>
          <p:cNvGrpSpPr/>
          <p:nvPr/>
        </p:nvGrpSpPr>
        <p:grpSpPr>
          <a:xfrm>
            <a:off x="-5768414" y="13716000"/>
            <a:ext cx="3992262" cy="3094197"/>
            <a:chOff x="4829541" y="7276414"/>
            <a:chExt cx="3992262" cy="3094197"/>
          </a:xfrm>
        </p:grpSpPr>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373875" y="14513947"/>
            <a:ext cx="8486588" cy="5083970"/>
            <a:chOff x="339210" y="11070430"/>
            <a:chExt cx="8486588" cy="5083970"/>
          </a:xfrm>
        </p:grpSpPr>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sp>
        <p:nvSpPr>
          <p:cNvPr id="28" name="Rectangle 27"/>
          <p:cNvSpPr/>
          <p:nvPr/>
        </p:nvSpPr>
        <p:spPr>
          <a:xfrm>
            <a:off x="304800" y="7209317"/>
            <a:ext cx="2220480"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Projects</a:t>
            </a:r>
          </a:p>
        </p:txBody>
      </p:sp>
      <p:pic>
        <p:nvPicPr>
          <p:cNvPr id="58" name="Picture 57"/>
          <p:cNvPicPr>
            <a:picLocks noChangeAspect="1"/>
          </p:cNvPicPr>
          <p:nvPr/>
        </p:nvPicPr>
        <p:blipFill rotWithShape="1">
          <a:blip r:embed="rId29">
            <a:extLst>
              <a:ext uri="{28A0092B-C50C-407E-A947-70E740481C1C}">
                <a14:useLocalDpi xmlns:a14="http://schemas.microsoft.com/office/drawing/2010/main" val="0"/>
              </a:ext>
            </a:extLst>
          </a:blip>
          <a:srcRect l="12771" r="10493"/>
          <a:stretch/>
        </p:blipFill>
        <p:spPr>
          <a:xfrm>
            <a:off x="401246" y="7661923"/>
            <a:ext cx="5847154" cy="2286000"/>
          </a:xfrm>
          <a:prstGeom prst="rect">
            <a:avLst/>
          </a:prstGeom>
        </p:spPr>
      </p:pic>
      <p:pic>
        <p:nvPicPr>
          <p:cNvPr id="61" name="Picture 60"/>
          <p:cNvPicPr>
            <a:picLocks noChangeAspect="1"/>
          </p:cNvPicPr>
          <p:nvPr/>
        </p:nvPicPr>
        <p:blipFill>
          <a:blip r:embed="rId30">
            <a:grayscl/>
            <a:extLst>
              <a:ext uri="{28A0092B-C50C-407E-A947-70E740481C1C}">
                <a14:useLocalDpi xmlns:a14="http://schemas.microsoft.com/office/drawing/2010/main" val="0"/>
              </a:ext>
            </a:extLst>
          </a:blip>
          <a:stretch>
            <a:fillRect/>
          </a:stretch>
        </p:blipFill>
        <p:spPr>
          <a:xfrm>
            <a:off x="6459292" y="7658437"/>
            <a:ext cx="2286000" cy="2286000"/>
          </a:xfrm>
          <a:prstGeom prst="rect">
            <a:avLst/>
          </a:prstGeom>
        </p:spPr>
      </p:pic>
      <p:sp>
        <p:nvSpPr>
          <p:cNvPr id="79" name="Rectangle 78"/>
          <p:cNvSpPr/>
          <p:nvPr/>
        </p:nvSpPr>
        <p:spPr>
          <a:xfrm>
            <a:off x="395287" y="8985750"/>
            <a:ext cx="5853113" cy="100702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459292" y="9533179"/>
            <a:ext cx="2286000"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15547" y="9047384"/>
            <a:ext cx="5622129" cy="861774"/>
          </a:xfrm>
          <a:prstGeom prst="rect">
            <a:avLst/>
          </a:prstGeom>
        </p:spPr>
        <p:txBody>
          <a:bodyPr wrap="square">
            <a:spAutoFit/>
          </a:bodyPr>
          <a:lstStyle/>
          <a:p>
            <a:r>
              <a:rPr lang="en-US" sz="1800" dirty="0">
                <a:solidFill>
                  <a:srgbClr val="00B0F0"/>
                </a:solidFill>
                <a:latin typeface="Adelle Rg" panose="02000503060000020004" pitchFamily="2" charset="0"/>
              </a:rPr>
              <a:t>Sidewalk Accessibility</a:t>
            </a:r>
          </a:p>
          <a:p>
            <a:r>
              <a:rPr lang="en-US" sz="1600" dirty="0">
                <a:solidFill>
                  <a:srgbClr val="00B0F0"/>
                </a:solidFill>
                <a:latin typeface="Adelle Light" charset="0"/>
                <a:ea typeface="Adelle Light" charset="0"/>
                <a:cs typeface="Adelle Light" charset="0"/>
              </a:rPr>
              <a:t>Project description in at most 2 sentences. Project description in at most 2 sentences. Project description in.</a:t>
            </a:r>
          </a:p>
        </p:txBody>
      </p:sp>
      <p:sp>
        <p:nvSpPr>
          <p:cNvPr id="82" name="Rectangle 81"/>
          <p:cNvSpPr/>
          <p:nvPr/>
        </p:nvSpPr>
        <p:spPr>
          <a:xfrm>
            <a:off x="7033346" y="9578053"/>
            <a:ext cx="1129981" cy="369332"/>
          </a:xfrm>
          <a:prstGeom prst="rect">
            <a:avLst/>
          </a:prstGeom>
        </p:spPr>
        <p:txBody>
          <a:bodyPr wrap="square">
            <a:spAutoFit/>
          </a:bodyPr>
          <a:lstStyle/>
          <a:p>
            <a:r>
              <a:rPr lang="en-US" sz="1800">
                <a:solidFill>
                  <a:srgbClr val="00B0F0"/>
                </a:solidFill>
                <a:latin typeface="Adelle Rg" panose="02000503060000020004" pitchFamily="2" charset="0"/>
              </a:rPr>
              <a:t>Glassear</a:t>
            </a:r>
            <a:endParaRPr lang="en-US" sz="1800" dirty="0"/>
          </a:p>
        </p:txBody>
      </p:sp>
      <p:sp>
        <p:nvSpPr>
          <p:cNvPr id="150" name="Rectangle 149"/>
          <p:cNvSpPr/>
          <p:nvPr/>
        </p:nvSpPr>
        <p:spPr>
          <a:xfrm>
            <a:off x="304800" y="10287000"/>
            <a:ext cx="1965603"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Papers</a:t>
            </a:r>
          </a:p>
        </p:txBody>
      </p:sp>
      <p:sp>
        <p:nvSpPr>
          <p:cNvPr id="151" name="Rectangle 150"/>
          <p:cNvSpPr/>
          <p:nvPr/>
        </p:nvSpPr>
        <p:spPr>
          <a:xfrm>
            <a:off x="304800" y="14249400"/>
            <a:ext cx="1858201" cy="400110"/>
          </a:xfrm>
          <a:prstGeom prst="rect">
            <a:avLst/>
          </a:prstGeom>
        </p:spPr>
        <p:txBody>
          <a:bodyPr wrap="none">
            <a:spAutoFit/>
          </a:bodyPr>
          <a:lstStyle/>
          <a:p>
            <a:r>
              <a:rPr lang="en-US" sz="2000" b="1" cap="small">
                <a:solidFill>
                  <a:schemeClr val="bg1"/>
                </a:solidFill>
                <a:latin typeface="Adelle Rg" panose="02000503060000020004" pitchFamily="2" charset="0"/>
              </a:rPr>
              <a:t>Recent Talks</a:t>
            </a:r>
            <a:endParaRPr lang="en-US" sz="2000" b="1" cap="small" dirty="0">
              <a:solidFill>
                <a:schemeClr val="bg1"/>
              </a:solidFill>
              <a:latin typeface="Adelle Rg" panose="02000503060000020004" pitchFamily="2" charset="0"/>
            </a:endParaRPr>
          </a:p>
        </p:txBody>
      </p:sp>
      <p:pic>
        <p:nvPicPr>
          <p:cNvPr id="152"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7534"/>
          <a:stretch/>
        </p:blipFill>
        <p:spPr bwMode="auto">
          <a:xfrm>
            <a:off x="404888" y="1073897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3" name="Rectangle 152"/>
          <p:cNvSpPr/>
          <p:nvPr/>
        </p:nvSpPr>
        <p:spPr>
          <a:xfrm>
            <a:off x="1707396" y="10658205"/>
            <a:ext cx="7037895" cy="738664"/>
          </a:xfrm>
          <a:prstGeom prst="rect">
            <a:avLst/>
          </a:prstGeom>
        </p:spPr>
        <p:txBody>
          <a:bodyPr wrap="square">
            <a:spAutoFit/>
          </a:bodyPr>
          <a:lstStyle/>
          <a:p>
            <a:r>
              <a:rPr lang="en-US" sz="1100" b="1" dirty="0">
                <a:solidFill>
                  <a:schemeClr val="bg1"/>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bg1"/>
                </a:solidFill>
                <a:latin typeface="Adelle Rg" panose="02000503060000020004" pitchFamily="2" charset="0"/>
              </a:rPr>
              <a:t>Kotaro Hara, Jon E. Froehlich</a:t>
            </a:r>
          </a:p>
          <a:p>
            <a:r>
              <a:rPr lang="en-US" sz="1000" dirty="0">
                <a:solidFill>
                  <a:schemeClr val="bg1"/>
                </a:solidFill>
                <a:latin typeface="Adelle Rg" panose="02000503060000020004" pitchFamily="2" charset="0"/>
              </a:rPr>
              <a:t>SIGACCESS Newsletter ‘15</a:t>
            </a:r>
          </a:p>
        </p:txBody>
      </p:sp>
      <p:pic>
        <p:nvPicPr>
          <p:cNvPr id="154" name="Picture 4"/>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b="10486"/>
          <a:stretch/>
        </p:blipFill>
        <p:spPr bwMode="auto">
          <a:xfrm>
            <a:off x="404888" y="1183392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5" name="Picture 5"/>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b="15260"/>
          <a:stretch/>
        </p:blipFill>
        <p:spPr bwMode="auto">
          <a:xfrm>
            <a:off x="404888" y="12950541"/>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6" name="Rectangle 155"/>
          <p:cNvSpPr/>
          <p:nvPr/>
        </p:nvSpPr>
        <p:spPr>
          <a:xfrm>
            <a:off x="1714706" y="11758136"/>
            <a:ext cx="7030585" cy="738664"/>
          </a:xfrm>
          <a:prstGeom prst="rect">
            <a:avLst/>
          </a:prstGeom>
        </p:spPr>
        <p:txBody>
          <a:bodyPr wrap="square">
            <a:spAutoFit/>
          </a:bodyPr>
          <a:lstStyle/>
          <a:p>
            <a:r>
              <a:rPr lang="en-US" sz="1100" b="1" dirty="0">
                <a:solidFill>
                  <a:schemeClr val="bg1"/>
                </a:solidFill>
                <a:latin typeface="Adelle Rg" panose="02000503060000020004" pitchFamily="2" charset="0"/>
              </a:rPr>
              <a:t>Supporting Everyday Activities for Persons With Visual Impairments Through Computer Vision-Augmented Touch</a:t>
            </a:r>
          </a:p>
          <a:p>
            <a:r>
              <a:rPr lang="en-US" sz="1000" dirty="0">
                <a:solidFill>
                  <a:schemeClr val="bg1"/>
                </a:solidFill>
                <a:latin typeface="Adelle Rg" panose="02000503060000020004" pitchFamily="2" charset="0"/>
              </a:rPr>
              <a:t>Leah Findlater, Lee Stearns, </a:t>
            </a:r>
            <a:r>
              <a:rPr lang="en-US" sz="1000" dirty="0" err="1">
                <a:solidFill>
                  <a:schemeClr val="bg1"/>
                </a:solidFill>
                <a:latin typeface="Adelle Rg" panose="02000503060000020004" pitchFamily="2" charset="0"/>
              </a:rPr>
              <a:t>Ruofei</a:t>
            </a:r>
            <a:r>
              <a:rPr lang="en-US" sz="1000" dirty="0">
                <a:solidFill>
                  <a:schemeClr val="bg1"/>
                </a:solidFill>
                <a:latin typeface="Adelle Rg" panose="02000503060000020004" pitchFamily="2" charset="0"/>
              </a:rPr>
              <a:t> Du, </a:t>
            </a:r>
            <a:r>
              <a:rPr lang="en-US" sz="1000" dirty="0" err="1">
                <a:solidFill>
                  <a:schemeClr val="bg1"/>
                </a:solidFill>
                <a:latin typeface="Adelle Rg" panose="02000503060000020004" pitchFamily="2" charset="0"/>
              </a:rPr>
              <a:t>Uran</a:t>
            </a:r>
            <a:r>
              <a:rPr lang="en-US" sz="1000" dirty="0">
                <a:solidFill>
                  <a:schemeClr val="bg1"/>
                </a:solidFill>
                <a:latin typeface="Adelle Rg" panose="02000503060000020004" pitchFamily="2" charset="0"/>
              </a:rPr>
              <a:t> Oh, David Lee, Rama </a:t>
            </a:r>
            <a:r>
              <a:rPr lang="en-US" sz="1000" dirty="0" err="1">
                <a:solidFill>
                  <a:schemeClr val="bg1"/>
                </a:solidFill>
                <a:latin typeface="Adelle Rg" panose="02000503060000020004" pitchFamily="2" charset="0"/>
              </a:rPr>
              <a:t>Chellappa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ASSETS’15</a:t>
            </a:r>
          </a:p>
        </p:txBody>
      </p:sp>
      <p:sp>
        <p:nvSpPr>
          <p:cNvPr id="157" name="Rectangle 156"/>
          <p:cNvSpPr/>
          <p:nvPr/>
        </p:nvSpPr>
        <p:spPr>
          <a:xfrm>
            <a:off x="1713299" y="12887602"/>
            <a:ext cx="7010400" cy="738664"/>
          </a:xfrm>
          <a:prstGeom prst="rect">
            <a:avLst/>
          </a:prstGeom>
        </p:spPr>
        <p:txBody>
          <a:bodyPr wrap="square">
            <a:spAutoFit/>
          </a:bodyPr>
          <a:lstStyle/>
          <a:p>
            <a:r>
              <a:rPr lang="en-US" sz="1100" b="1" dirty="0" err="1">
                <a:solidFill>
                  <a:schemeClr val="bg1"/>
                </a:solidFill>
                <a:latin typeface="Adelle Rg" panose="02000503060000020004" pitchFamily="2" charset="0"/>
              </a:rPr>
              <a:t>MakerShoe</a:t>
            </a:r>
            <a:r>
              <a:rPr lang="en-US" sz="1100" b="1" dirty="0">
                <a:solidFill>
                  <a:schemeClr val="bg1"/>
                </a:solidFill>
                <a:latin typeface="Adelle Rg" panose="02000503060000020004" pitchFamily="2" charset="0"/>
              </a:rPr>
              <a:t>: Towards an E-Textile Construction Kit to Support Creativity, Playful Making, and Self-Expression</a:t>
            </a:r>
          </a:p>
          <a:p>
            <a:r>
              <a:rPr lang="en-US" sz="1000" dirty="0" err="1">
                <a:solidFill>
                  <a:schemeClr val="bg1"/>
                </a:solidFill>
                <a:latin typeface="Adelle Rg" panose="02000503060000020004" pitchFamily="2" charset="0"/>
              </a:rPr>
              <a:t>Majeed</a:t>
            </a:r>
            <a:r>
              <a:rPr lang="en-US" sz="1000" dirty="0">
                <a:solidFill>
                  <a:schemeClr val="bg1"/>
                </a:solidFill>
                <a:latin typeface="Adelle Rg" panose="02000503060000020004" pitchFamily="2" charset="0"/>
              </a:rPr>
              <a:t> </a:t>
            </a:r>
            <a:r>
              <a:rPr lang="en-US" sz="1000" dirty="0" err="1">
                <a:solidFill>
                  <a:schemeClr val="bg1"/>
                </a:solidFill>
                <a:latin typeface="Adelle Rg" panose="02000503060000020004" pitchFamily="2" charset="0"/>
              </a:rPr>
              <a:t>Kazemitabaar</a:t>
            </a:r>
            <a:r>
              <a:rPr lang="en-US" sz="1000" dirty="0">
                <a:solidFill>
                  <a:schemeClr val="bg1"/>
                </a:solidFill>
                <a:latin typeface="Adelle Rg" panose="02000503060000020004" pitchFamily="2" charset="0"/>
              </a:rPr>
              <a:t>, Leyla </a:t>
            </a:r>
            <a:r>
              <a:rPr lang="en-US" sz="1000" dirty="0" err="1">
                <a:solidFill>
                  <a:schemeClr val="bg1"/>
                </a:solidFill>
                <a:latin typeface="Adelle Rg" panose="02000503060000020004" pitchFamily="2" charset="0"/>
              </a:rPr>
              <a:t>Norooz</a:t>
            </a:r>
            <a:r>
              <a:rPr lang="en-US" sz="1000" dirty="0">
                <a:solidFill>
                  <a:schemeClr val="bg1"/>
                </a:solidFill>
                <a:latin typeface="Adelle Rg" panose="02000503060000020004" pitchFamily="2" charset="0"/>
              </a:rPr>
              <a:t>, Mona Leigh </a:t>
            </a:r>
            <a:r>
              <a:rPr lang="en-US" sz="1000" dirty="0" err="1">
                <a:solidFill>
                  <a:schemeClr val="bg1"/>
                </a:solidFill>
                <a:latin typeface="Adelle Rg" panose="02000503060000020004" pitchFamily="2" charset="0"/>
              </a:rPr>
              <a:t>Guha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IDC’15</a:t>
            </a:r>
          </a:p>
        </p:txBody>
      </p:sp>
      <p:sp>
        <p:nvSpPr>
          <p:cNvPr id="160" name="Rectangle 159"/>
          <p:cNvSpPr/>
          <p:nvPr/>
        </p:nvSpPr>
        <p:spPr>
          <a:xfrm>
            <a:off x="1689571" y="1464444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pic>
        <p:nvPicPr>
          <p:cNvPr id="161" name="Picture 160"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6" y="14710397"/>
            <a:ext cx="1312565"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89" y="15779531"/>
            <a:ext cx="1316110"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6" y="16847683"/>
            <a:ext cx="1316736"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4" name="Rectangle 163"/>
          <p:cNvSpPr/>
          <p:nvPr/>
        </p:nvSpPr>
        <p:spPr>
          <a:xfrm>
            <a:off x="1689570" y="15734678"/>
            <a:ext cx="5327931" cy="738664"/>
          </a:xfrm>
          <a:prstGeom prst="rect">
            <a:avLst/>
          </a:prstGeom>
        </p:spPr>
        <p:txBody>
          <a:bodyPr wrap="square">
            <a:spAutoFit/>
          </a:bodyPr>
          <a:lstStyle/>
          <a:p>
            <a:pPr algn="just"/>
            <a:r>
              <a:rPr lang="en-US" sz="1100" b="1" dirty="0">
                <a:solidFill>
                  <a:schemeClr val="bg1"/>
                </a:solidFill>
                <a:latin typeface="Adelle Rg" panose="02000503060000020004" pitchFamily="2" charset="0"/>
              </a:rPr>
              <a:t>Characterizing Physical World Accessibility at Scale Using Crowdsourcing, Computer Vision, and Machine Learning</a:t>
            </a:r>
          </a:p>
          <a:p>
            <a:pPr algn="just"/>
            <a:r>
              <a:rPr lang="en-US" sz="1000" dirty="0">
                <a:solidFill>
                  <a:schemeClr val="bg1"/>
                </a:solidFill>
                <a:latin typeface="Adelle Rg" panose="02000503060000020004" pitchFamily="2" charset="0"/>
              </a:rPr>
              <a:t>Jon Froehlich </a:t>
            </a:r>
          </a:p>
          <a:p>
            <a:pPr algn="just"/>
            <a:r>
              <a:rPr lang="en-US" sz="1000" dirty="0">
                <a:solidFill>
                  <a:schemeClr val="bg1"/>
                </a:solidFill>
                <a:latin typeface="Adelle Rg" panose="02000503060000020004" pitchFamily="2" charset="0"/>
              </a:rPr>
              <a:t>Oct 29, 2014 | CMU HCII</a:t>
            </a:r>
          </a:p>
        </p:txBody>
      </p:sp>
      <p:sp>
        <p:nvSpPr>
          <p:cNvPr id="165" name="Rectangle 164"/>
          <p:cNvSpPr/>
          <p:nvPr/>
        </p:nvSpPr>
        <p:spPr>
          <a:xfrm>
            <a:off x="1702301" y="1680217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spTree>
    <p:extLst>
      <p:ext uri="{BB962C8B-B14F-4D97-AF65-F5344CB8AC3E}">
        <p14:creationId xmlns:p14="http://schemas.microsoft.com/office/powerpoint/2010/main" val="1967214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364518" y="3947274"/>
            <a:ext cx="6556373"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Adelle Thin" charset="0"/>
                <a:ea typeface="Adelle Thin" charset="0"/>
                <a:cs typeface="Adelle Thin" charset="0"/>
              </a:rPr>
              <a:t>We are the </a:t>
            </a:r>
            <a:r>
              <a:rPr lang="en-US" sz="2000" dirty="0">
                <a:solidFill>
                  <a:srgbClr val="00B0F0"/>
                </a:solidFill>
                <a:latin typeface="Adelle" charset="0"/>
                <a:ea typeface="Adelle" charset="0"/>
                <a:cs typeface="Adelle" charset="0"/>
              </a:rPr>
              <a:t>Makeability Lab</a:t>
            </a:r>
            <a:r>
              <a:rPr lang="en-US" sz="20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89" name="Group 88"/>
          <p:cNvGrpSpPr/>
          <p:nvPr/>
        </p:nvGrpSpPr>
        <p:grpSpPr>
          <a:xfrm>
            <a:off x="283514" y="5178114"/>
            <a:ext cx="1088695" cy="946719"/>
            <a:chOff x="283514" y="5178114"/>
            <a:chExt cx="1088695" cy="946719"/>
          </a:xfrm>
        </p:grpSpPr>
        <p:grpSp>
          <p:nvGrpSpPr>
            <p:cNvPr id="88" name="Group 87"/>
            <p:cNvGrpSpPr/>
            <p:nvPr/>
          </p:nvGrpSpPr>
          <p:grpSpPr>
            <a:xfrm>
              <a:off x="486934" y="5178114"/>
              <a:ext cx="681854" cy="681854"/>
              <a:chOff x="486934" y="5178114"/>
              <a:chExt cx="681854" cy="681854"/>
            </a:xfrm>
          </p:grpSpPr>
          <p:sp>
            <p:nvSpPr>
              <p:cNvPr id="8" name="Oval 7"/>
              <p:cNvSpPr/>
              <p:nvPr/>
            </p:nvSpPr>
            <p:spPr>
              <a:xfrm>
                <a:off x="486934"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606258" y="5304257"/>
                <a:ext cx="430273" cy="429568"/>
              </a:xfrm>
              <a:prstGeom prst="rect">
                <a:avLst/>
              </a:prstGeom>
            </p:spPr>
          </p:pic>
        </p:grpSp>
        <p:sp>
          <p:nvSpPr>
            <p:cNvPr id="105" name="Rectangle 104"/>
            <p:cNvSpPr/>
            <p:nvPr/>
          </p:nvSpPr>
          <p:spPr>
            <a:xfrm>
              <a:off x="283514" y="5949262"/>
              <a:ext cx="1088695" cy="175571"/>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87" name="Group 86"/>
          <p:cNvGrpSpPr/>
          <p:nvPr/>
        </p:nvGrpSpPr>
        <p:grpSpPr>
          <a:xfrm>
            <a:off x="1829029" y="5178114"/>
            <a:ext cx="995766" cy="946719"/>
            <a:chOff x="2126279" y="5178114"/>
            <a:chExt cx="995766" cy="946719"/>
          </a:xfrm>
        </p:grpSpPr>
        <p:grpSp>
          <p:nvGrpSpPr>
            <p:cNvPr id="83" name="Group 82"/>
            <p:cNvGrpSpPr/>
            <p:nvPr/>
          </p:nvGrpSpPr>
          <p:grpSpPr>
            <a:xfrm>
              <a:off x="2283235" y="5178114"/>
              <a:ext cx="681854" cy="681854"/>
              <a:chOff x="2283235" y="5178114"/>
              <a:chExt cx="681854" cy="681854"/>
            </a:xfrm>
          </p:grpSpPr>
          <p:pic>
            <p:nvPicPr>
              <p:cNvPr id="102" name="Picture 101"/>
              <p:cNvPicPr>
                <a:picLocks noChangeAspect="1"/>
              </p:cNvPicPr>
              <p:nvPr/>
            </p:nvPicPr>
            <p:blipFill>
              <a:blip r:embed="rId20"/>
              <a:stretch>
                <a:fillRect/>
              </a:stretch>
            </p:blipFill>
            <p:spPr>
              <a:xfrm>
                <a:off x="2436739" y="5314600"/>
                <a:ext cx="410555" cy="410555"/>
              </a:xfrm>
              <a:prstGeom prst="rect">
                <a:avLst/>
              </a:prstGeom>
            </p:spPr>
          </p:pic>
          <p:sp>
            <p:nvSpPr>
              <p:cNvPr id="114" name="Oval 113"/>
              <p:cNvSpPr/>
              <p:nvPr/>
            </p:nvSpPr>
            <p:spPr>
              <a:xfrm>
                <a:off x="2283235" y="5178114"/>
                <a:ext cx="681854" cy="681854"/>
              </a:xfrm>
              <a:prstGeom prst="ellipse">
                <a:avLst/>
              </a:prstGeom>
              <a:noFill/>
              <a:ln w="1270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2126279" y="5949262"/>
              <a:ext cx="995766" cy="175571"/>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80" name="Group 79"/>
          <p:cNvGrpSpPr/>
          <p:nvPr/>
        </p:nvGrpSpPr>
        <p:grpSpPr>
          <a:xfrm>
            <a:off x="3281615" y="5178114"/>
            <a:ext cx="681854" cy="946719"/>
            <a:chOff x="4018410" y="5178114"/>
            <a:chExt cx="681854" cy="946719"/>
          </a:xfrm>
        </p:grpSpPr>
        <p:grpSp>
          <p:nvGrpSpPr>
            <p:cNvPr id="78" name="Group 77"/>
            <p:cNvGrpSpPr/>
            <p:nvPr/>
          </p:nvGrpSpPr>
          <p:grpSpPr>
            <a:xfrm>
              <a:off x="4018410" y="5178114"/>
              <a:ext cx="681854" cy="681854"/>
              <a:chOff x="4018410" y="5178114"/>
              <a:chExt cx="681854" cy="681854"/>
            </a:xfrm>
          </p:grpSpPr>
          <p:pic>
            <p:nvPicPr>
              <p:cNvPr id="100" name="Picture 99"/>
              <p:cNvPicPr>
                <a:picLocks noChangeAspect="1"/>
              </p:cNvPicPr>
              <p:nvPr/>
            </p:nvPicPr>
            <p:blipFill>
              <a:blip r:embed="rId21"/>
              <a:stretch>
                <a:fillRect/>
              </a:stretch>
            </p:blipFill>
            <p:spPr>
              <a:xfrm>
                <a:off x="4130702" y="5292963"/>
                <a:ext cx="457268" cy="449571"/>
              </a:xfrm>
              <a:prstGeom prst="rect">
                <a:avLst/>
              </a:prstGeom>
            </p:spPr>
          </p:pic>
          <p:sp>
            <p:nvSpPr>
              <p:cNvPr id="116" name="Oval 115"/>
              <p:cNvSpPr/>
              <p:nvPr/>
            </p:nvSpPr>
            <p:spPr>
              <a:xfrm>
                <a:off x="4018410"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4047313" y="5949262"/>
              <a:ext cx="624048" cy="175571"/>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56" name="Group 55"/>
          <p:cNvGrpSpPr/>
          <p:nvPr/>
        </p:nvGrpSpPr>
        <p:grpSpPr>
          <a:xfrm>
            <a:off x="4420289" y="5178114"/>
            <a:ext cx="1146974" cy="946719"/>
            <a:chOff x="5571797" y="5178114"/>
            <a:chExt cx="1146974" cy="946719"/>
          </a:xfrm>
        </p:grpSpPr>
        <p:grpSp>
          <p:nvGrpSpPr>
            <p:cNvPr id="54" name="Group 53"/>
            <p:cNvGrpSpPr/>
            <p:nvPr/>
          </p:nvGrpSpPr>
          <p:grpSpPr>
            <a:xfrm>
              <a:off x="5804357" y="5178114"/>
              <a:ext cx="681854" cy="681854"/>
              <a:chOff x="5804357" y="5178114"/>
              <a:chExt cx="681854" cy="681854"/>
            </a:xfrm>
          </p:grpSpPr>
          <p:pic>
            <p:nvPicPr>
              <p:cNvPr id="98" name="Picture 97"/>
              <p:cNvPicPr>
                <a:picLocks noChangeAspect="1"/>
              </p:cNvPicPr>
              <p:nvPr/>
            </p:nvPicPr>
            <p:blipFill>
              <a:blip r:embed="rId22"/>
              <a:stretch>
                <a:fillRect/>
              </a:stretch>
            </p:blipFill>
            <p:spPr>
              <a:xfrm>
                <a:off x="5944244" y="5321344"/>
                <a:ext cx="402080" cy="402080"/>
              </a:xfrm>
              <a:prstGeom prst="rect">
                <a:avLst/>
              </a:prstGeom>
            </p:spPr>
          </p:pic>
          <p:sp>
            <p:nvSpPr>
              <p:cNvPr id="119" name="Oval 118"/>
              <p:cNvSpPr/>
              <p:nvPr/>
            </p:nvSpPr>
            <p:spPr>
              <a:xfrm>
                <a:off x="5804357"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5571797" y="5949262"/>
              <a:ext cx="1146974" cy="175571"/>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90" name="Group 89"/>
          <p:cNvGrpSpPr/>
          <p:nvPr/>
        </p:nvGrpSpPr>
        <p:grpSpPr>
          <a:xfrm>
            <a:off x="6024084" y="5178114"/>
            <a:ext cx="986316" cy="946719"/>
            <a:chOff x="7487835" y="5178114"/>
            <a:chExt cx="986316" cy="946719"/>
          </a:xfrm>
        </p:grpSpPr>
        <p:grpSp>
          <p:nvGrpSpPr>
            <p:cNvPr id="7" name="Group 6"/>
            <p:cNvGrpSpPr/>
            <p:nvPr/>
          </p:nvGrpSpPr>
          <p:grpSpPr>
            <a:xfrm>
              <a:off x="7640066" y="5178114"/>
              <a:ext cx="681854" cy="681854"/>
              <a:chOff x="7640066" y="5178114"/>
              <a:chExt cx="681854" cy="681854"/>
            </a:xfrm>
          </p:grpSpPr>
          <p:pic>
            <p:nvPicPr>
              <p:cNvPr id="96" name="Picture 95"/>
              <p:cNvPicPr>
                <a:picLocks noChangeAspect="1"/>
              </p:cNvPicPr>
              <p:nvPr/>
            </p:nvPicPr>
            <p:blipFill>
              <a:blip r:embed="rId23"/>
              <a:stretch>
                <a:fillRect/>
              </a:stretch>
            </p:blipFill>
            <p:spPr>
              <a:xfrm>
                <a:off x="7757850" y="5334755"/>
                <a:ext cx="424602" cy="396997"/>
              </a:xfrm>
              <a:prstGeom prst="rect">
                <a:avLst/>
              </a:prstGeom>
            </p:spPr>
          </p:pic>
          <p:sp>
            <p:nvSpPr>
              <p:cNvPr id="122" name="Oval 121"/>
              <p:cNvSpPr/>
              <p:nvPr/>
            </p:nvSpPr>
            <p:spPr>
              <a:xfrm>
                <a:off x="7640066"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7487835" y="5949262"/>
              <a:ext cx="986316" cy="175571"/>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67" name="Freeform 166"/>
          <p:cNvSpPr/>
          <p:nvPr/>
        </p:nvSpPr>
        <p:spPr>
          <a:xfrm>
            <a:off x="401246" y="6401490"/>
            <a:ext cx="6519645" cy="10138814"/>
          </a:xfrm>
          <a:custGeom>
            <a:avLst/>
            <a:gdLst>
              <a:gd name="connsiteX0" fmla="*/ 1909916 w 6519645"/>
              <a:gd name="connsiteY0" fmla="*/ 0 h 11380668"/>
              <a:gd name="connsiteX1" fmla="*/ 2062092 w 6519645"/>
              <a:gd name="connsiteY1" fmla="*/ 140197 h 11380668"/>
              <a:gd name="connsiteX2" fmla="*/ 6519645 w 6519645"/>
              <a:gd name="connsiteY2" fmla="*/ 140197 h 11380668"/>
              <a:gd name="connsiteX3" fmla="*/ 6519645 w 6519645"/>
              <a:gd name="connsiteY3" fmla="*/ 11380668 h 11380668"/>
              <a:gd name="connsiteX4" fmla="*/ 0 w 6519645"/>
              <a:gd name="connsiteY4" fmla="*/ 11380668 h 11380668"/>
              <a:gd name="connsiteX5" fmla="*/ 0 w 6519645"/>
              <a:gd name="connsiteY5" fmla="*/ 140197 h 11380668"/>
              <a:gd name="connsiteX6" fmla="*/ 1757740 w 6519645"/>
              <a:gd name="connsiteY6" fmla="*/ 140197 h 1138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9645" h="11380668">
                <a:moveTo>
                  <a:pt x="1909916" y="0"/>
                </a:moveTo>
                <a:lnTo>
                  <a:pt x="2062092" y="140197"/>
                </a:lnTo>
                <a:lnTo>
                  <a:pt x="6519645" y="140197"/>
                </a:lnTo>
                <a:lnTo>
                  <a:pt x="6519645" y="11380668"/>
                </a:lnTo>
                <a:lnTo>
                  <a:pt x="0" y="11380668"/>
                </a:lnTo>
                <a:lnTo>
                  <a:pt x="0" y="140197"/>
                </a:lnTo>
                <a:lnTo>
                  <a:pt x="1757740" y="140197"/>
                </a:lnTo>
                <a:close/>
              </a:path>
            </a:pathLst>
          </a:cu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p:cNvGrpSpPr/>
          <p:nvPr/>
        </p:nvGrpSpPr>
        <p:grpSpPr>
          <a:xfrm>
            <a:off x="-8459370" y="10022682"/>
            <a:ext cx="3991117" cy="3118062"/>
            <a:chOff x="323891" y="7276414"/>
            <a:chExt cx="3991117" cy="3118062"/>
          </a:xfrm>
        </p:grpSpPr>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5" name="Group 4"/>
          <p:cNvGrpSpPr/>
          <p:nvPr/>
        </p:nvGrpSpPr>
        <p:grpSpPr>
          <a:xfrm>
            <a:off x="-5768414" y="13716000"/>
            <a:ext cx="3992262" cy="3094197"/>
            <a:chOff x="4829541" y="7276414"/>
            <a:chExt cx="3992262" cy="3094197"/>
          </a:xfrm>
        </p:grpSpPr>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373875" y="14513947"/>
            <a:ext cx="8486588" cy="5083970"/>
            <a:chOff x="339210" y="11070430"/>
            <a:chExt cx="8486588" cy="5083970"/>
          </a:xfrm>
        </p:grpSpPr>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sp>
        <p:nvSpPr>
          <p:cNvPr id="28" name="Rectangle 27"/>
          <p:cNvSpPr/>
          <p:nvPr/>
        </p:nvSpPr>
        <p:spPr>
          <a:xfrm>
            <a:off x="457200" y="6629400"/>
            <a:ext cx="2220480" cy="400110"/>
          </a:xfrm>
          <a:prstGeom prst="rect">
            <a:avLst/>
          </a:prstGeom>
        </p:spPr>
        <p:txBody>
          <a:bodyPr wrap="none">
            <a:spAutoFit/>
          </a:bodyPr>
          <a:lstStyle/>
          <a:p>
            <a:r>
              <a:rPr lang="en-US" sz="2000" b="1" cap="small" dirty="0">
                <a:latin typeface="Adelle Rg" panose="02000503060000020004" pitchFamily="2" charset="0"/>
              </a:rPr>
              <a:t>Recent Projects</a:t>
            </a:r>
          </a:p>
        </p:txBody>
      </p:sp>
      <p:pic>
        <p:nvPicPr>
          <p:cNvPr id="58" name="Picture 57"/>
          <p:cNvPicPr>
            <a:picLocks noChangeAspect="1"/>
          </p:cNvPicPr>
          <p:nvPr/>
        </p:nvPicPr>
        <p:blipFill rotWithShape="1">
          <a:blip r:embed="rId29">
            <a:grayscl/>
            <a:extLst>
              <a:ext uri="{28A0092B-C50C-407E-A947-70E740481C1C}">
                <a14:useLocalDpi xmlns:a14="http://schemas.microsoft.com/office/drawing/2010/main" val="0"/>
              </a:ext>
            </a:extLst>
          </a:blip>
          <a:srcRect l="12771" r="10493"/>
          <a:stretch/>
        </p:blipFill>
        <p:spPr>
          <a:xfrm>
            <a:off x="553647" y="7082006"/>
            <a:ext cx="4274830" cy="1671285"/>
          </a:xfrm>
          <a:prstGeom prst="rect">
            <a:avLst/>
          </a:prstGeom>
        </p:spPr>
      </p:pic>
      <p:pic>
        <p:nvPicPr>
          <p:cNvPr id="61" name="Picture 60"/>
          <p:cNvPicPr>
            <a:picLocks noChangeAspect="1"/>
          </p:cNvPicPr>
          <p:nvPr/>
        </p:nvPicPr>
        <p:blipFill>
          <a:blip r:embed="rId30" cstate="print">
            <a:grayscl/>
            <a:extLst>
              <a:ext uri="{28A0092B-C50C-407E-A947-70E740481C1C}">
                <a14:useLocalDpi xmlns:a14="http://schemas.microsoft.com/office/drawing/2010/main" val="0"/>
              </a:ext>
            </a:extLst>
          </a:blip>
          <a:stretch>
            <a:fillRect/>
          </a:stretch>
        </p:blipFill>
        <p:spPr>
          <a:xfrm>
            <a:off x="5029200" y="7078520"/>
            <a:ext cx="1671285" cy="1671285"/>
          </a:xfrm>
          <a:prstGeom prst="rect">
            <a:avLst/>
          </a:prstGeom>
        </p:spPr>
      </p:pic>
      <p:sp>
        <p:nvSpPr>
          <p:cNvPr id="79" name="Rectangle 78"/>
          <p:cNvSpPr/>
          <p:nvPr/>
        </p:nvSpPr>
        <p:spPr>
          <a:xfrm>
            <a:off x="553647" y="8291057"/>
            <a:ext cx="4274830"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036137" y="8291057"/>
            <a:ext cx="1664348"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553646" y="8352691"/>
            <a:ext cx="3021522" cy="369332"/>
          </a:xfrm>
          <a:prstGeom prst="rect">
            <a:avLst/>
          </a:prstGeom>
        </p:spPr>
        <p:txBody>
          <a:bodyPr wrap="square">
            <a:spAutoFit/>
          </a:bodyPr>
          <a:lstStyle/>
          <a:p>
            <a:r>
              <a:rPr lang="en-US" sz="1800" dirty="0">
                <a:solidFill>
                  <a:srgbClr val="00B0F0"/>
                </a:solidFill>
                <a:latin typeface="Adelle Rg" panose="02000503060000020004" pitchFamily="2" charset="0"/>
              </a:rPr>
              <a:t>Sidewalk Accessibility</a:t>
            </a:r>
          </a:p>
        </p:txBody>
      </p:sp>
      <p:sp>
        <p:nvSpPr>
          <p:cNvPr id="82" name="Rectangle 81"/>
          <p:cNvSpPr/>
          <p:nvPr/>
        </p:nvSpPr>
        <p:spPr>
          <a:xfrm>
            <a:off x="5270819" y="8335931"/>
            <a:ext cx="1129981" cy="369332"/>
          </a:xfrm>
          <a:prstGeom prst="rect">
            <a:avLst/>
          </a:prstGeom>
        </p:spPr>
        <p:txBody>
          <a:bodyPr wrap="square">
            <a:spAutoFit/>
          </a:bodyPr>
          <a:lstStyle/>
          <a:p>
            <a:r>
              <a:rPr lang="en-US" sz="1800" dirty="0" err="1">
                <a:solidFill>
                  <a:srgbClr val="00B0F0"/>
                </a:solidFill>
                <a:latin typeface="Adelle Rg" panose="02000503060000020004" pitchFamily="2" charset="0"/>
              </a:rPr>
              <a:t>Glassear</a:t>
            </a:r>
            <a:endParaRPr lang="en-US" sz="1800" dirty="0"/>
          </a:p>
        </p:txBody>
      </p:sp>
      <p:sp>
        <p:nvSpPr>
          <p:cNvPr id="150" name="Rectangle 149"/>
          <p:cNvSpPr/>
          <p:nvPr/>
        </p:nvSpPr>
        <p:spPr>
          <a:xfrm>
            <a:off x="486934" y="8974108"/>
            <a:ext cx="1965603" cy="400110"/>
          </a:xfrm>
          <a:prstGeom prst="rect">
            <a:avLst/>
          </a:prstGeom>
        </p:spPr>
        <p:txBody>
          <a:bodyPr wrap="none">
            <a:spAutoFit/>
          </a:bodyPr>
          <a:lstStyle/>
          <a:p>
            <a:r>
              <a:rPr lang="en-US" sz="2000" b="1" cap="small" dirty="0">
                <a:latin typeface="Adelle Rg" panose="02000503060000020004" pitchFamily="2" charset="0"/>
              </a:rPr>
              <a:t>Recent Papers</a:t>
            </a:r>
          </a:p>
        </p:txBody>
      </p:sp>
      <p:sp>
        <p:nvSpPr>
          <p:cNvPr id="151" name="Rectangle 150"/>
          <p:cNvSpPr/>
          <p:nvPr/>
        </p:nvSpPr>
        <p:spPr>
          <a:xfrm>
            <a:off x="522865" y="12747491"/>
            <a:ext cx="1858201" cy="400110"/>
          </a:xfrm>
          <a:prstGeom prst="rect">
            <a:avLst/>
          </a:prstGeom>
        </p:spPr>
        <p:txBody>
          <a:bodyPr wrap="none">
            <a:spAutoFit/>
          </a:bodyPr>
          <a:lstStyle/>
          <a:p>
            <a:r>
              <a:rPr lang="en-US" sz="2000" b="1" cap="small" dirty="0">
                <a:latin typeface="Adelle Rg" panose="02000503060000020004" pitchFamily="2" charset="0"/>
              </a:rPr>
              <a:t>Recent Talks</a:t>
            </a:r>
          </a:p>
        </p:txBody>
      </p:sp>
      <p:pic>
        <p:nvPicPr>
          <p:cNvPr id="152"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7534"/>
          <a:stretch/>
        </p:blipFill>
        <p:spPr bwMode="auto">
          <a:xfrm>
            <a:off x="606258" y="9452742"/>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3" name="Rectangle 152"/>
          <p:cNvSpPr/>
          <p:nvPr/>
        </p:nvSpPr>
        <p:spPr>
          <a:xfrm>
            <a:off x="1908767" y="9394212"/>
            <a:ext cx="4791424" cy="646331"/>
          </a:xfrm>
          <a:prstGeom prst="rect">
            <a:avLst/>
          </a:prstGeom>
        </p:spPr>
        <p:txBody>
          <a:bodyPr wrap="square">
            <a:spAutoFit/>
          </a:bodyPr>
          <a:lstStyle/>
          <a:p>
            <a:r>
              <a:rPr lang="en-US" sz="1000" b="1" dirty="0">
                <a:latin typeface="Adelle Rg" panose="02000503060000020004" pitchFamily="2" charset="0"/>
              </a:rPr>
              <a:t>Characterizing and Visualizing Physical World Accessibility at Scale Using Crowdsourcing, Computer Vision, and Machine Learning</a:t>
            </a:r>
          </a:p>
          <a:p>
            <a:r>
              <a:rPr lang="en-US" sz="800" dirty="0">
                <a:latin typeface="Adelle Rg" panose="02000503060000020004" pitchFamily="2" charset="0"/>
              </a:rPr>
              <a:t>Kotaro Hara, Jon E. Froehlich</a:t>
            </a:r>
          </a:p>
          <a:p>
            <a:r>
              <a:rPr lang="en-US" sz="800" dirty="0">
                <a:latin typeface="Adelle Rg" panose="02000503060000020004" pitchFamily="2" charset="0"/>
              </a:rPr>
              <a:t>SIGACCESS Newsletter ‘15</a:t>
            </a:r>
          </a:p>
        </p:txBody>
      </p:sp>
      <p:pic>
        <p:nvPicPr>
          <p:cNvPr id="154" name="Picture 4"/>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b="10486"/>
          <a:stretch/>
        </p:blipFill>
        <p:spPr bwMode="auto">
          <a:xfrm>
            <a:off x="606258" y="10510741"/>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5" name="Picture 5"/>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b="15260"/>
          <a:stretch/>
        </p:blipFill>
        <p:spPr bwMode="auto">
          <a:xfrm>
            <a:off x="606258" y="1157522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6" name="Rectangle 155"/>
          <p:cNvSpPr/>
          <p:nvPr/>
        </p:nvSpPr>
        <p:spPr>
          <a:xfrm>
            <a:off x="1916076" y="10434948"/>
            <a:ext cx="4784409" cy="646331"/>
          </a:xfrm>
          <a:prstGeom prst="rect">
            <a:avLst/>
          </a:prstGeom>
        </p:spPr>
        <p:txBody>
          <a:bodyPr wrap="square">
            <a:spAutoFit/>
          </a:bodyPr>
          <a:lstStyle/>
          <a:p>
            <a:r>
              <a:rPr lang="en-US" sz="1000" b="1" dirty="0">
                <a:latin typeface="Adelle Rg" panose="02000503060000020004" pitchFamily="2" charset="0"/>
              </a:rPr>
              <a:t>Supporting Everyday Activities for Persons With Visual Impairments Through Computer Vision-Augmented Touch</a:t>
            </a:r>
          </a:p>
          <a:p>
            <a:r>
              <a:rPr lang="en-US" sz="800" dirty="0">
                <a:latin typeface="Adelle Rg" panose="02000503060000020004" pitchFamily="2" charset="0"/>
              </a:rPr>
              <a:t>Leah Findlater, Lee Stearns, </a:t>
            </a:r>
            <a:r>
              <a:rPr lang="en-US" sz="800" dirty="0" err="1">
                <a:latin typeface="Adelle Rg" panose="02000503060000020004" pitchFamily="2" charset="0"/>
              </a:rPr>
              <a:t>Ruofei</a:t>
            </a:r>
            <a:r>
              <a:rPr lang="en-US" sz="800" dirty="0">
                <a:latin typeface="Adelle Rg" panose="02000503060000020004" pitchFamily="2" charset="0"/>
              </a:rPr>
              <a:t> Du, </a:t>
            </a:r>
            <a:r>
              <a:rPr lang="en-US" sz="800" dirty="0" err="1">
                <a:latin typeface="Adelle Rg" panose="02000503060000020004" pitchFamily="2" charset="0"/>
              </a:rPr>
              <a:t>Uran</a:t>
            </a:r>
            <a:r>
              <a:rPr lang="en-US" sz="800" dirty="0">
                <a:latin typeface="Adelle Rg" panose="02000503060000020004" pitchFamily="2" charset="0"/>
              </a:rPr>
              <a:t> Oh, David Lee, Rama </a:t>
            </a:r>
            <a:r>
              <a:rPr lang="en-US" sz="800" dirty="0" err="1">
                <a:latin typeface="Adelle Rg" panose="02000503060000020004" pitchFamily="2" charset="0"/>
              </a:rPr>
              <a:t>Chellappa</a:t>
            </a:r>
            <a:r>
              <a:rPr lang="en-US" sz="800" dirty="0">
                <a:latin typeface="Adelle Rg" panose="02000503060000020004" pitchFamily="2" charset="0"/>
              </a:rPr>
              <a:t>, Jon E. Froehlich</a:t>
            </a:r>
          </a:p>
          <a:p>
            <a:r>
              <a:rPr lang="en-US" sz="800" dirty="0">
                <a:latin typeface="Adelle Rg" panose="02000503060000020004" pitchFamily="2" charset="0"/>
              </a:rPr>
              <a:t>Poster Proceedings of ASSETS’15</a:t>
            </a:r>
          </a:p>
        </p:txBody>
      </p:sp>
      <p:sp>
        <p:nvSpPr>
          <p:cNvPr id="157" name="Rectangle 156"/>
          <p:cNvSpPr/>
          <p:nvPr/>
        </p:nvSpPr>
        <p:spPr>
          <a:xfrm>
            <a:off x="1914669" y="11512290"/>
            <a:ext cx="4785759" cy="646331"/>
          </a:xfrm>
          <a:prstGeom prst="rect">
            <a:avLst/>
          </a:prstGeom>
        </p:spPr>
        <p:txBody>
          <a:bodyPr wrap="square">
            <a:spAutoFit/>
          </a:bodyPr>
          <a:lstStyle/>
          <a:p>
            <a:r>
              <a:rPr lang="en-US" sz="1000" b="1" dirty="0" err="1">
                <a:latin typeface="Adelle Rg" panose="02000503060000020004" pitchFamily="2" charset="0"/>
              </a:rPr>
              <a:t>MakerShoe</a:t>
            </a:r>
            <a:r>
              <a:rPr lang="en-US" sz="1000" b="1" dirty="0">
                <a:latin typeface="Adelle Rg" panose="02000503060000020004" pitchFamily="2" charset="0"/>
              </a:rPr>
              <a:t>: Towards an E-Textile Construction Kit to Support Creativity, Playful Making, and Self-Expression</a:t>
            </a:r>
          </a:p>
          <a:p>
            <a:r>
              <a:rPr lang="en-US" sz="800" dirty="0" err="1">
                <a:latin typeface="Adelle Rg" panose="02000503060000020004" pitchFamily="2" charset="0"/>
              </a:rPr>
              <a:t>Majeed</a:t>
            </a:r>
            <a:r>
              <a:rPr lang="en-US" sz="800" dirty="0">
                <a:latin typeface="Adelle Rg" panose="02000503060000020004" pitchFamily="2" charset="0"/>
              </a:rPr>
              <a:t> </a:t>
            </a:r>
            <a:r>
              <a:rPr lang="en-US" sz="800" dirty="0" err="1">
                <a:latin typeface="Adelle Rg" panose="02000503060000020004" pitchFamily="2" charset="0"/>
              </a:rPr>
              <a:t>Kazemitabaar</a:t>
            </a:r>
            <a:r>
              <a:rPr lang="en-US" sz="800" dirty="0">
                <a:latin typeface="Adelle Rg" panose="02000503060000020004" pitchFamily="2" charset="0"/>
              </a:rPr>
              <a:t>, Leyla </a:t>
            </a:r>
            <a:r>
              <a:rPr lang="en-US" sz="800" dirty="0" err="1">
                <a:latin typeface="Adelle Rg" panose="02000503060000020004" pitchFamily="2" charset="0"/>
              </a:rPr>
              <a:t>Norooz</a:t>
            </a:r>
            <a:r>
              <a:rPr lang="en-US" sz="800" dirty="0">
                <a:latin typeface="Adelle Rg" panose="02000503060000020004" pitchFamily="2" charset="0"/>
              </a:rPr>
              <a:t>, Mona Leigh </a:t>
            </a:r>
            <a:r>
              <a:rPr lang="en-US" sz="800" dirty="0" err="1">
                <a:latin typeface="Adelle Rg" panose="02000503060000020004" pitchFamily="2" charset="0"/>
              </a:rPr>
              <a:t>Guha</a:t>
            </a:r>
            <a:r>
              <a:rPr lang="en-US" sz="800" dirty="0">
                <a:latin typeface="Adelle Rg" panose="02000503060000020004" pitchFamily="2" charset="0"/>
              </a:rPr>
              <a:t>, Jon E. Froehlich</a:t>
            </a:r>
          </a:p>
          <a:p>
            <a:r>
              <a:rPr lang="en-US" sz="800" dirty="0">
                <a:latin typeface="Adelle Rg" panose="02000503060000020004" pitchFamily="2" charset="0"/>
              </a:rPr>
              <a:t>Poster Proceedings of IDC’15</a:t>
            </a:r>
          </a:p>
        </p:txBody>
      </p:sp>
      <p:sp>
        <p:nvSpPr>
          <p:cNvPr id="160" name="Rectangle 159"/>
          <p:cNvSpPr/>
          <p:nvPr/>
        </p:nvSpPr>
        <p:spPr>
          <a:xfrm>
            <a:off x="1907637" y="13142533"/>
            <a:ext cx="4792556" cy="492443"/>
          </a:xfrm>
          <a:prstGeom prst="rect">
            <a:avLst/>
          </a:prstGeom>
        </p:spPr>
        <p:txBody>
          <a:bodyPr wrap="square">
            <a:spAutoFit/>
          </a:bodyPr>
          <a:lstStyle/>
          <a:p>
            <a:pPr algn="just"/>
            <a:r>
              <a:rPr lang="en-US" sz="1000" b="1" dirty="0">
                <a:latin typeface="Adelle Rg" panose="02000503060000020004" pitchFamily="2" charset="0"/>
              </a:rPr>
              <a:t>MakerWear: Early Explorations of Wearable Construction Kits for Children</a:t>
            </a:r>
          </a:p>
          <a:p>
            <a:pPr algn="just"/>
            <a:r>
              <a:rPr lang="en-US" sz="800" dirty="0">
                <a:latin typeface="Adelle Rg" panose="02000503060000020004" pitchFamily="2" charset="0"/>
              </a:rPr>
              <a:t>Jon E. Froehlich, Majeed Kazemitabaar</a:t>
            </a:r>
          </a:p>
          <a:p>
            <a:pPr algn="just"/>
            <a:r>
              <a:rPr lang="en-US" sz="800" dirty="0">
                <a:latin typeface="Adelle Rg" panose="02000503060000020004" pitchFamily="2" charset="0"/>
              </a:rPr>
              <a:t>33</a:t>
            </a:r>
            <a:r>
              <a:rPr lang="en-US" sz="800" baseline="30000" dirty="0">
                <a:latin typeface="Adelle Rg" panose="02000503060000020004" pitchFamily="2" charset="0"/>
              </a:rPr>
              <a:t>rd</a:t>
            </a:r>
            <a:r>
              <a:rPr lang="en-US" sz="800" dirty="0">
                <a:latin typeface="Adelle Rg" panose="02000503060000020004" pitchFamily="2" charset="0"/>
              </a:rPr>
              <a:t> Annual HCIL Symposium</a:t>
            </a:r>
          </a:p>
        </p:txBody>
      </p:sp>
      <p:pic>
        <p:nvPicPr>
          <p:cNvPr id="161" name="Picture 160"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01" y="13208488"/>
            <a:ext cx="1312565"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254" y="14277622"/>
            <a:ext cx="1316110"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41" y="15343468"/>
            <a:ext cx="1316736"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4" name="Rectangle 163"/>
          <p:cNvSpPr/>
          <p:nvPr/>
        </p:nvSpPr>
        <p:spPr>
          <a:xfrm>
            <a:off x="1907636" y="14232769"/>
            <a:ext cx="4792556" cy="646331"/>
          </a:xfrm>
          <a:prstGeom prst="rect">
            <a:avLst/>
          </a:prstGeom>
        </p:spPr>
        <p:txBody>
          <a:bodyPr wrap="square">
            <a:spAutoFit/>
          </a:bodyPr>
          <a:lstStyle/>
          <a:p>
            <a:pPr algn="just"/>
            <a:r>
              <a:rPr lang="en-US" sz="1000" b="1" dirty="0">
                <a:latin typeface="Adelle Rg" panose="02000503060000020004" pitchFamily="2" charset="0"/>
              </a:rPr>
              <a:t>Characterizing Physical World Accessibility at Scale Using Crowdsourcing, Computer Vision, and Machine Learning</a:t>
            </a:r>
          </a:p>
          <a:p>
            <a:pPr algn="just"/>
            <a:r>
              <a:rPr lang="en-US" sz="800" dirty="0">
                <a:latin typeface="Adelle Rg" panose="02000503060000020004" pitchFamily="2" charset="0"/>
              </a:rPr>
              <a:t>Jon Froehlich </a:t>
            </a:r>
          </a:p>
          <a:p>
            <a:pPr algn="just"/>
            <a:r>
              <a:rPr lang="en-US" sz="800" dirty="0">
                <a:latin typeface="Adelle Rg" panose="02000503060000020004" pitchFamily="2" charset="0"/>
              </a:rPr>
              <a:t>Oct 29, 2014 | CMU HCII</a:t>
            </a:r>
          </a:p>
        </p:txBody>
      </p:sp>
      <p:sp>
        <p:nvSpPr>
          <p:cNvPr id="165" name="Rectangle 164"/>
          <p:cNvSpPr/>
          <p:nvPr/>
        </p:nvSpPr>
        <p:spPr>
          <a:xfrm>
            <a:off x="1920367" y="15300263"/>
            <a:ext cx="4792556" cy="492443"/>
          </a:xfrm>
          <a:prstGeom prst="rect">
            <a:avLst/>
          </a:prstGeom>
        </p:spPr>
        <p:txBody>
          <a:bodyPr wrap="square">
            <a:spAutoFit/>
          </a:bodyPr>
          <a:lstStyle/>
          <a:p>
            <a:pPr algn="just"/>
            <a:r>
              <a:rPr lang="en-US" sz="1000" b="1" dirty="0">
                <a:latin typeface="Adelle Rg" panose="02000503060000020004" pitchFamily="2" charset="0"/>
              </a:rPr>
              <a:t>MakerWear: Early Explorations of Wearable Construction Kits for Children</a:t>
            </a:r>
          </a:p>
          <a:p>
            <a:pPr algn="just"/>
            <a:r>
              <a:rPr lang="en-US" sz="800" dirty="0">
                <a:latin typeface="Adelle Rg" panose="02000503060000020004" pitchFamily="2" charset="0"/>
              </a:rPr>
              <a:t>Jon E. Froehlich, Majeed Kazemitabaar</a:t>
            </a:r>
          </a:p>
          <a:p>
            <a:pPr algn="just"/>
            <a:r>
              <a:rPr lang="en-US" sz="800" dirty="0">
                <a:latin typeface="Adelle Rg" panose="02000503060000020004" pitchFamily="2" charset="0"/>
              </a:rPr>
              <a:t>33</a:t>
            </a:r>
            <a:r>
              <a:rPr lang="en-US" sz="800" baseline="30000" dirty="0">
                <a:latin typeface="Adelle Rg" panose="02000503060000020004" pitchFamily="2" charset="0"/>
              </a:rPr>
              <a:t>rd</a:t>
            </a:r>
            <a:r>
              <a:rPr lang="en-US" sz="800" dirty="0">
                <a:latin typeface="Adelle Rg" panose="02000503060000020004" pitchFamily="2" charset="0"/>
              </a:rPr>
              <a:t> Annual HCIL Symposium</a:t>
            </a:r>
          </a:p>
        </p:txBody>
      </p:sp>
      <p:grpSp>
        <p:nvGrpSpPr>
          <p:cNvPr id="97" name="Group 96"/>
          <p:cNvGrpSpPr/>
          <p:nvPr/>
        </p:nvGrpSpPr>
        <p:grpSpPr>
          <a:xfrm>
            <a:off x="7082833" y="4038601"/>
            <a:ext cx="1680167" cy="3495869"/>
            <a:chOff x="7082833" y="4111824"/>
            <a:chExt cx="1680167" cy="3495869"/>
          </a:xfrm>
        </p:grpSpPr>
        <p:sp>
          <p:nvSpPr>
            <p:cNvPr id="93" name="Rectangle 92"/>
            <p:cNvSpPr/>
            <p:nvPr/>
          </p:nvSpPr>
          <p:spPr>
            <a:xfrm>
              <a:off x="7172343" y="4382031"/>
              <a:ext cx="1539009" cy="3225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prstClr val="black">
                    <a:lumMod val="75000"/>
                    <a:lumOff val="25000"/>
                  </a:prstClr>
                </a:solidFill>
              </a:endParaRPr>
            </a:p>
          </p:txBody>
        </p:sp>
        <p:sp>
          <p:nvSpPr>
            <p:cNvPr id="95" name="Rectangle 94"/>
            <p:cNvSpPr/>
            <p:nvPr/>
          </p:nvSpPr>
          <p:spPr>
            <a:xfrm>
              <a:off x="7082833" y="4111824"/>
              <a:ext cx="1680167" cy="307777"/>
            </a:xfrm>
            <a:prstGeom prst="rect">
              <a:avLst/>
            </a:prstGeom>
          </p:spPr>
          <p:txBody>
            <a:bodyPr wrap="square">
              <a:spAutoFit/>
            </a:bodyPr>
            <a:lstStyle/>
            <a:p>
              <a:r>
                <a:rPr lang="en-US" sz="1400" b="1" dirty="0">
                  <a:solidFill>
                    <a:prstClr val="black"/>
                  </a:solidFill>
                  <a:latin typeface="HelveticaNeueLT Com 35 Th" panose="020B0403020202020204" pitchFamily="34" charset="0"/>
                </a:rPr>
                <a:t>RECENT NEWS</a:t>
              </a:r>
            </a:p>
          </p:txBody>
        </p:sp>
        <p:sp>
          <p:nvSpPr>
            <p:cNvPr id="168" name="TextBox 167"/>
            <p:cNvSpPr txBox="1"/>
            <p:nvPr/>
          </p:nvSpPr>
          <p:spPr>
            <a:xfrm>
              <a:off x="7182184" y="4452094"/>
              <a:ext cx="1529167" cy="3155599"/>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endParaRPr lang="en-US" sz="1000" b="1" dirty="0">
                <a:solidFill>
                  <a:prstClr val="black"/>
                </a:solidFill>
              </a:endParaRPr>
            </a:p>
            <a:p>
              <a:endParaRPr lang="en-US" sz="800" dirty="0">
                <a:solidFill>
                  <a:prstClr val="black">
                    <a:lumMod val="75000"/>
                    <a:lumOff val="25000"/>
                  </a:prstClr>
                </a:solidFill>
              </a:endParaRPr>
            </a:p>
          </p:txBody>
        </p:sp>
      </p:grpSp>
      <p:grpSp>
        <p:nvGrpSpPr>
          <p:cNvPr id="172" name="Group 171"/>
          <p:cNvGrpSpPr/>
          <p:nvPr/>
        </p:nvGrpSpPr>
        <p:grpSpPr>
          <a:xfrm>
            <a:off x="7080491" y="7772400"/>
            <a:ext cx="1628519" cy="3508177"/>
            <a:chOff x="7082833" y="4099516"/>
            <a:chExt cx="1628519" cy="3508177"/>
          </a:xfrm>
        </p:grpSpPr>
        <p:sp>
          <p:nvSpPr>
            <p:cNvPr id="173" name="Rectangle 172"/>
            <p:cNvSpPr/>
            <p:nvPr/>
          </p:nvSpPr>
          <p:spPr>
            <a:xfrm>
              <a:off x="7172343" y="4382031"/>
              <a:ext cx="1539009" cy="3225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prstClr val="black">
                    <a:lumMod val="75000"/>
                    <a:lumOff val="25000"/>
                  </a:prstClr>
                </a:solidFill>
              </a:endParaRPr>
            </a:p>
          </p:txBody>
        </p:sp>
        <p:sp>
          <p:nvSpPr>
            <p:cNvPr id="174" name="Rectangle 173"/>
            <p:cNvSpPr/>
            <p:nvPr/>
          </p:nvSpPr>
          <p:spPr>
            <a:xfrm>
              <a:off x="7082833" y="4099516"/>
              <a:ext cx="1366073" cy="307777"/>
            </a:xfrm>
            <a:prstGeom prst="rect">
              <a:avLst/>
            </a:prstGeom>
          </p:spPr>
          <p:txBody>
            <a:bodyPr wrap="square">
              <a:spAutoFit/>
            </a:bodyPr>
            <a:lstStyle/>
            <a:p>
              <a:r>
                <a:rPr lang="en-US" sz="1400" b="1" dirty="0">
                  <a:solidFill>
                    <a:prstClr val="black"/>
                  </a:solidFill>
                  <a:latin typeface="HelveticaNeueLT Com 35 Th" panose="020B0403020202020204" pitchFamily="34" charset="0"/>
                </a:rPr>
                <a:t>RECENT TWEETS</a:t>
              </a:r>
            </a:p>
          </p:txBody>
        </p:sp>
        <p:sp>
          <p:nvSpPr>
            <p:cNvPr id="175" name="TextBox 174"/>
            <p:cNvSpPr txBox="1"/>
            <p:nvPr/>
          </p:nvSpPr>
          <p:spPr>
            <a:xfrm>
              <a:off x="7182184" y="4452094"/>
              <a:ext cx="1529167" cy="3155599"/>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endParaRPr lang="en-US" sz="1000" b="1" dirty="0">
                <a:solidFill>
                  <a:prstClr val="black"/>
                </a:solidFill>
              </a:endParaRPr>
            </a:p>
            <a:p>
              <a:endParaRPr lang="en-US" sz="800" dirty="0">
                <a:solidFill>
                  <a:prstClr val="black">
                    <a:lumMod val="75000"/>
                    <a:lumOff val="25000"/>
                  </a:prstClr>
                </a:solidFill>
              </a:endParaRPr>
            </a:p>
          </p:txBody>
        </p:sp>
      </p:grpSp>
    </p:spTree>
    <p:extLst>
      <p:ext uri="{BB962C8B-B14F-4D97-AF65-F5344CB8AC3E}">
        <p14:creationId xmlns:p14="http://schemas.microsoft.com/office/powerpoint/2010/main" val="102445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latin typeface="Segoe Condensed" panose="020B0606040200020203" pitchFamily="34" charset="0"/>
                <a:ea typeface="Segoe UI" panose="020B0502040204020203" pitchFamily="34" charset="0"/>
                <a:cs typeface="Segoe UI" panose="020B0502040204020203" pitchFamily="34" charset="0"/>
              </a:rPr>
              <a:t>ML</a:t>
            </a:r>
            <a:endParaRPr lang="en-US" sz="1000" dirty="0">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263071"/>
            <a:ext cx="1524000" cy="7485605"/>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pPr lvl="0"/>
            <a:r>
              <a:rPr lang="en-US" sz="700" dirty="0">
                <a:solidFill>
                  <a:prstClr val="black">
                    <a:lumMod val="75000"/>
                    <a:lumOff val="25000"/>
                  </a:prstClr>
                </a:solidFill>
                <a:latin typeface="Calibri"/>
              </a:rPr>
              <a:t>.</a:t>
            </a:r>
          </a:p>
          <a:p>
            <a:endParaRPr lang="en-US" sz="900" b="1" dirty="0"/>
          </a:p>
          <a:p>
            <a:endParaRPr lang="en-US" sz="700" dirty="0">
              <a:solidFill>
                <a:schemeClr val="tx1">
                  <a:lumMod val="75000"/>
                  <a:lumOff val="25000"/>
                </a:schemeClr>
              </a:solidFill>
            </a:endParaRPr>
          </a:p>
        </p:txBody>
      </p:sp>
      <p:sp>
        <p:nvSpPr>
          <p:cNvPr id="10" name="TextBox 9"/>
          <p:cNvSpPr txBox="1"/>
          <p:nvPr/>
        </p:nvSpPr>
        <p:spPr>
          <a:xfrm>
            <a:off x="430252" y="1010084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3" name="Group 2"/>
          <p:cNvGrpSpPr/>
          <p:nvPr/>
        </p:nvGrpSpPr>
        <p:grpSpPr>
          <a:xfrm>
            <a:off x="457200" y="10475468"/>
            <a:ext cx="6598151" cy="2282728"/>
            <a:chOff x="457200" y="7162355"/>
            <a:chExt cx="4982365" cy="1723723"/>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7162355"/>
              <a:ext cx="1547345"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1700" y="7170645"/>
              <a:ext cx="1547345"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7162355"/>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57200" y="8352858"/>
              <a:ext cx="1553361" cy="42161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171700" y="8352858"/>
              <a:ext cx="1553361" cy="186006"/>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3886200" y="8352858"/>
              <a:ext cx="1553365" cy="53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33449" y="51027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460396" y="3837037"/>
            <a:ext cx="8319611"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 playful text here that describes our lab, etc.</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457199" y="5449887"/>
            <a:ext cx="2046490" cy="142868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457199" y="7021498"/>
            <a:ext cx="2046490" cy="142868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7199" y="8548286"/>
            <a:ext cx="2046490" cy="142868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0"/>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D:\Dropbox\HCILMakeabilityLab\Logos\MakeabilityLab4.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75397"/>
            <a:ext cx="3552600" cy="276999"/>
          </a:xfrm>
          <a:prstGeom prst="rect">
            <a:avLst/>
          </a:prstGeom>
          <a:noFill/>
        </p:spPr>
        <p:txBody>
          <a:bodyPr wrap="square" rtlCol="0">
            <a:spAutoFit/>
          </a:bodyPr>
          <a:lstStyle/>
          <a:p>
            <a:pPr algn="r"/>
            <a:r>
              <a:rPr lang="en-US" sz="1200" b="1" dirty="0">
                <a:solidFill>
                  <a:schemeClr val="bg1"/>
                </a:solidFill>
                <a:latin typeface="HelveticaNeueLT Com 35 Th" panose="020B0403020202020204" pitchFamily="34" charset="0"/>
              </a:rPr>
              <a:t>home</a:t>
            </a:r>
            <a:r>
              <a:rPr lang="en-US" sz="1200" dirty="0">
                <a:solidFill>
                  <a:schemeClr val="bg1"/>
                </a:solidFill>
                <a:latin typeface="HelveticaNeueLT Com 35 Th" panose="020B0403020202020204" pitchFamily="34" charset="0"/>
              </a:rPr>
              <a:t>  projects  publications  talks  people  hcil  </a:t>
            </a:r>
          </a:p>
        </p:txBody>
      </p:sp>
      <p:sp>
        <p:nvSpPr>
          <p:cNvPr id="30" name="TextBox 29"/>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1274867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1287922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12834069"/>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3"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2834069"/>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514600" y="5410200"/>
            <a:ext cx="4572000" cy="861774"/>
          </a:xfrm>
          <a:prstGeom prst="rect">
            <a:avLst/>
          </a:prstGeom>
        </p:spPr>
        <p:txBody>
          <a:bodyPr>
            <a:spAutoFit/>
          </a:bodyPr>
          <a:lstStyle/>
          <a:p>
            <a:r>
              <a:rPr lang="en-US" sz="1000" b="1" dirty="0">
                <a:solidFill>
                  <a:srgbClr val="212830"/>
                </a:solidFill>
                <a:latin typeface="Adelle Rg" panose="02000503060000020004" pitchFamily="2" charset="0"/>
              </a:rPr>
              <a:t>Characterizing and Visualizing Physical World Accessibility at Scale Using Crowdsourcing, Computer Vision, and Machine Learning</a:t>
            </a:r>
          </a:p>
          <a:p>
            <a:r>
              <a:rPr lang="en-US" sz="1000" dirty="0">
                <a:solidFill>
                  <a:srgbClr val="212830"/>
                </a:solidFill>
                <a:latin typeface="Adelle Rg" panose="02000503060000020004" pitchFamily="2" charset="0"/>
              </a:rPr>
              <a:t>Kotaro Hara, Jon E. Froehlich</a:t>
            </a:r>
          </a:p>
          <a:p>
            <a:r>
              <a:rPr lang="en-US" sz="1000" dirty="0">
                <a:solidFill>
                  <a:srgbClr val="212830"/>
                </a:solidFill>
                <a:latin typeface="Adelle Rg" panose="02000503060000020004" pitchFamily="2" charset="0"/>
              </a:rPr>
              <a:t>SIGACCESS Newsletter ‘15</a:t>
            </a:r>
          </a:p>
          <a:p>
            <a:r>
              <a:rPr lang="en-US" sz="1000" u="sng" dirty="0">
                <a:solidFill>
                  <a:schemeClr val="accent1"/>
                </a:solidFill>
                <a:latin typeface="Adelle Rg" panose="02000503060000020004" pitchFamily="2" charset="0"/>
              </a:rPr>
              <a:t>Project Sidewalk</a:t>
            </a:r>
          </a:p>
        </p:txBody>
      </p:sp>
      <p:sp>
        <p:nvSpPr>
          <p:cNvPr id="32" name="TextBox 31"/>
          <p:cNvSpPr txBox="1"/>
          <p:nvPr/>
        </p:nvSpPr>
        <p:spPr>
          <a:xfrm>
            <a:off x="-2484949" y="4939907"/>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sp>
        <p:nvSpPr>
          <p:cNvPr id="37" name="Rectangle 36"/>
          <p:cNvSpPr/>
          <p:nvPr/>
        </p:nvSpPr>
        <p:spPr>
          <a:xfrm>
            <a:off x="2514600" y="6988535"/>
            <a:ext cx="4572000" cy="1015663"/>
          </a:xfrm>
          <a:prstGeom prst="rect">
            <a:avLst/>
          </a:prstGeom>
        </p:spPr>
        <p:txBody>
          <a:bodyPr>
            <a:spAutoFit/>
          </a:bodyPr>
          <a:lstStyle/>
          <a:p>
            <a:r>
              <a:rPr lang="en-US" sz="1000" b="1" dirty="0">
                <a:solidFill>
                  <a:srgbClr val="212830"/>
                </a:solidFill>
                <a:latin typeface="Adelle Rg" panose="02000503060000020004" pitchFamily="2" charset="0"/>
              </a:rPr>
              <a:t>Supporting Everyday Activities for Persons With Visual Impairments Through Computer Vision-Augmented Touch</a:t>
            </a:r>
          </a:p>
          <a:p>
            <a:r>
              <a:rPr lang="en-US" sz="1000" dirty="0">
                <a:solidFill>
                  <a:srgbClr val="212830"/>
                </a:solidFill>
                <a:latin typeface="Adelle Rg" panose="02000503060000020004" pitchFamily="2" charset="0"/>
              </a:rPr>
              <a:t>Leah Findlater, Lee Stearns, </a:t>
            </a:r>
            <a:r>
              <a:rPr lang="en-US" sz="1000" dirty="0" err="1">
                <a:solidFill>
                  <a:srgbClr val="212830"/>
                </a:solidFill>
                <a:latin typeface="Adelle Rg" panose="02000503060000020004" pitchFamily="2" charset="0"/>
              </a:rPr>
              <a:t>Ruofei</a:t>
            </a:r>
            <a:r>
              <a:rPr lang="en-US" sz="1000" dirty="0">
                <a:solidFill>
                  <a:srgbClr val="212830"/>
                </a:solidFill>
                <a:latin typeface="Adelle Rg" panose="02000503060000020004" pitchFamily="2" charset="0"/>
              </a:rPr>
              <a:t> Du, </a:t>
            </a:r>
            <a:r>
              <a:rPr lang="en-US" sz="1000" dirty="0" err="1">
                <a:solidFill>
                  <a:srgbClr val="212830"/>
                </a:solidFill>
                <a:latin typeface="Adelle Rg" panose="02000503060000020004" pitchFamily="2" charset="0"/>
              </a:rPr>
              <a:t>Uran</a:t>
            </a:r>
            <a:r>
              <a:rPr lang="en-US" sz="1000" dirty="0">
                <a:solidFill>
                  <a:srgbClr val="212830"/>
                </a:solidFill>
                <a:latin typeface="Adelle Rg" panose="02000503060000020004" pitchFamily="2" charset="0"/>
              </a:rPr>
              <a:t> Oh, David Lee, Rama </a:t>
            </a:r>
            <a:r>
              <a:rPr lang="en-US" sz="1000" dirty="0" err="1">
                <a:solidFill>
                  <a:srgbClr val="212830"/>
                </a:solidFill>
                <a:latin typeface="Adelle Rg" panose="02000503060000020004" pitchFamily="2" charset="0"/>
              </a:rPr>
              <a:t>Chellappa</a:t>
            </a:r>
            <a:r>
              <a:rPr lang="en-US" sz="1000" dirty="0">
                <a:solidFill>
                  <a:srgbClr val="212830"/>
                </a:solidFill>
                <a:latin typeface="Adelle Rg" panose="02000503060000020004" pitchFamily="2" charset="0"/>
              </a:rPr>
              <a:t>, Jon E. Froehlich</a:t>
            </a:r>
          </a:p>
          <a:p>
            <a:r>
              <a:rPr lang="en-US" sz="1000" dirty="0">
                <a:solidFill>
                  <a:srgbClr val="212830"/>
                </a:solidFill>
                <a:latin typeface="Adelle Rg" panose="02000503060000020004" pitchFamily="2" charset="0"/>
              </a:rPr>
              <a:t>Poster Proceedings of ASSETS’15</a:t>
            </a:r>
          </a:p>
          <a:p>
            <a:r>
              <a:rPr lang="en-US" sz="1000" u="sng" dirty="0" err="1">
                <a:solidFill>
                  <a:schemeClr val="accent1"/>
                </a:solidFill>
                <a:latin typeface="Adelle Rg" panose="02000503060000020004" pitchFamily="2" charset="0"/>
              </a:rPr>
              <a:t>HandSight</a:t>
            </a:r>
            <a:endParaRPr lang="en-US" sz="1000" u="sng" dirty="0">
              <a:solidFill>
                <a:schemeClr val="accent1"/>
              </a:solidFill>
              <a:latin typeface="Adelle Rg" panose="02000503060000020004" pitchFamily="2" charset="0"/>
            </a:endParaRPr>
          </a:p>
        </p:txBody>
      </p:sp>
      <p:sp>
        <p:nvSpPr>
          <p:cNvPr id="38" name="Rectangle 37"/>
          <p:cNvSpPr/>
          <p:nvPr/>
        </p:nvSpPr>
        <p:spPr>
          <a:xfrm>
            <a:off x="2514600" y="8507675"/>
            <a:ext cx="4572000" cy="861774"/>
          </a:xfrm>
          <a:prstGeom prst="rect">
            <a:avLst/>
          </a:prstGeom>
        </p:spPr>
        <p:txBody>
          <a:bodyPr>
            <a:spAutoFit/>
          </a:bodyPr>
          <a:lstStyle/>
          <a:p>
            <a:r>
              <a:rPr lang="en-US" sz="1000" b="1" dirty="0" err="1">
                <a:solidFill>
                  <a:srgbClr val="212830"/>
                </a:solidFill>
                <a:latin typeface="Adelle Rg" panose="02000503060000020004" pitchFamily="2" charset="0"/>
              </a:rPr>
              <a:t>MakerShoe</a:t>
            </a:r>
            <a:r>
              <a:rPr lang="en-US" sz="1000" b="1" dirty="0">
                <a:solidFill>
                  <a:srgbClr val="212830"/>
                </a:solidFill>
                <a:latin typeface="Adelle Rg" panose="02000503060000020004" pitchFamily="2" charset="0"/>
              </a:rPr>
              <a:t>: Towards an E-Textile Construction Kit to Support Creativity, Playful Making, and Self-Expression</a:t>
            </a:r>
          </a:p>
          <a:p>
            <a:r>
              <a:rPr lang="en-US" sz="1000" dirty="0" err="1">
                <a:solidFill>
                  <a:srgbClr val="212830"/>
                </a:solidFill>
                <a:latin typeface="Adelle Rg" panose="02000503060000020004" pitchFamily="2" charset="0"/>
              </a:rPr>
              <a:t>Majeed</a:t>
            </a:r>
            <a:r>
              <a:rPr lang="en-US" sz="1000" dirty="0">
                <a:solidFill>
                  <a:srgbClr val="212830"/>
                </a:solidFill>
                <a:latin typeface="Adelle Rg" panose="02000503060000020004" pitchFamily="2" charset="0"/>
              </a:rPr>
              <a:t> </a:t>
            </a:r>
            <a:r>
              <a:rPr lang="en-US" sz="1000" dirty="0" err="1">
                <a:solidFill>
                  <a:srgbClr val="212830"/>
                </a:solidFill>
                <a:latin typeface="Adelle Rg" panose="02000503060000020004" pitchFamily="2" charset="0"/>
              </a:rPr>
              <a:t>Kazemitabaar</a:t>
            </a:r>
            <a:r>
              <a:rPr lang="en-US" sz="1000" dirty="0">
                <a:solidFill>
                  <a:srgbClr val="212830"/>
                </a:solidFill>
                <a:latin typeface="Adelle Rg" panose="02000503060000020004" pitchFamily="2" charset="0"/>
              </a:rPr>
              <a:t>, Leyla </a:t>
            </a:r>
            <a:r>
              <a:rPr lang="en-US" sz="1000" dirty="0" err="1">
                <a:solidFill>
                  <a:srgbClr val="212830"/>
                </a:solidFill>
                <a:latin typeface="Adelle Rg" panose="02000503060000020004" pitchFamily="2" charset="0"/>
              </a:rPr>
              <a:t>Norooz</a:t>
            </a:r>
            <a:r>
              <a:rPr lang="en-US" sz="1000" dirty="0">
                <a:solidFill>
                  <a:srgbClr val="212830"/>
                </a:solidFill>
                <a:latin typeface="Adelle Rg" panose="02000503060000020004" pitchFamily="2" charset="0"/>
              </a:rPr>
              <a:t>, Mona Leigh </a:t>
            </a:r>
            <a:r>
              <a:rPr lang="en-US" sz="1000" dirty="0" err="1">
                <a:solidFill>
                  <a:srgbClr val="212830"/>
                </a:solidFill>
                <a:latin typeface="Adelle Rg" panose="02000503060000020004" pitchFamily="2" charset="0"/>
              </a:rPr>
              <a:t>Guha</a:t>
            </a:r>
            <a:r>
              <a:rPr lang="en-US" sz="1000" dirty="0">
                <a:solidFill>
                  <a:srgbClr val="212830"/>
                </a:solidFill>
                <a:latin typeface="Adelle Rg" panose="02000503060000020004" pitchFamily="2" charset="0"/>
              </a:rPr>
              <a:t>, Jon E. Froehlich</a:t>
            </a:r>
          </a:p>
          <a:p>
            <a:r>
              <a:rPr lang="en-US" sz="1000" dirty="0">
                <a:solidFill>
                  <a:srgbClr val="212830"/>
                </a:solidFill>
                <a:latin typeface="Adelle Rg" panose="02000503060000020004" pitchFamily="2" charset="0"/>
              </a:rPr>
              <a:t>Poster Proceedings of IDC’15</a:t>
            </a:r>
          </a:p>
          <a:p>
            <a:r>
              <a:rPr lang="en-US" sz="1000" u="sng" dirty="0" err="1">
                <a:solidFill>
                  <a:schemeClr val="accent1"/>
                </a:solidFill>
                <a:latin typeface="Adelle Rg" panose="02000503060000020004" pitchFamily="2" charset="0"/>
              </a:rPr>
              <a:t>MakerWear</a:t>
            </a:r>
            <a:endParaRPr lang="en-US" sz="1000" u="sng" dirty="0">
              <a:solidFill>
                <a:schemeClr val="accent1"/>
              </a:solidFill>
              <a:latin typeface="Adelle Rg" panose="02000503060000020004" pitchFamily="2" charset="0"/>
            </a:endParaRPr>
          </a:p>
        </p:txBody>
      </p:sp>
    </p:spTree>
    <p:extLst>
      <p:ext uri="{BB962C8B-B14F-4D97-AF65-F5344CB8AC3E}">
        <p14:creationId xmlns:p14="http://schemas.microsoft.com/office/powerpoint/2010/main" val="224835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914146" y="14181738"/>
            <a:ext cx="7229477" cy="1120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F96D2"/>
              </a:solidFill>
            </a:endParaRPr>
          </a:p>
        </p:txBody>
      </p:sp>
      <p:pic>
        <p:nvPicPr>
          <p:cNvPr id="4" name="Picture 3"/>
          <p:cNvPicPr>
            <a:picLocks noChangeAspect="1"/>
          </p:cNvPicPr>
          <p:nvPr/>
        </p:nvPicPr>
        <p:blipFill>
          <a:blip r:embed="rId2"/>
          <a:stretch>
            <a:fillRect/>
          </a:stretch>
        </p:blipFill>
        <p:spPr>
          <a:xfrm>
            <a:off x="3" y="0"/>
            <a:ext cx="9144000" cy="14181738"/>
          </a:xfrm>
          <a:prstGeom prst="rect">
            <a:avLst/>
          </a:prstGeom>
        </p:spPr>
      </p:pic>
      <p:sp>
        <p:nvSpPr>
          <p:cNvPr id="6" name="Rectangle 5"/>
          <p:cNvSpPr/>
          <p:nvPr/>
        </p:nvSpPr>
        <p:spPr>
          <a:xfrm>
            <a:off x="0" y="6400800"/>
            <a:ext cx="7229477" cy="1120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F96D2"/>
              </a:solidFill>
            </a:endParaRPr>
          </a:p>
        </p:txBody>
      </p:sp>
      <p:pic>
        <p:nvPicPr>
          <p:cNvPr id="5" name="Picture 4"/>
          <p:cNvPicPr>
            <a:picLocks noChangeAspect="1"/>
          </p:cNvPicPr>
          <p:nvPr/>
        </p:nvPicPr>
        <p:blipFill rotWithShape="1">
          <a:blip r:embed="rId2"/>
          <a:srcRect l="5000" t="45009" r="22500" b="-1"/>
          <a:stretch/>
        </p:blipFill>
        <p:spPr>
          <a:xfrm>
            <a:off x="455864" y="9170517"/>
            <a:ext cx="6629400" cy="7798896"/>
          </a:xfrm>
          <a:prstGeom prst="rect">
            <a:avLst/>
          </a:prstGeom>
        </p:spPr>
      </p:pic>
      <p:sp>
        <p:nvSpPr>
          <p:cNvPr id="7" name="TextBox 6"/>
          <p:cNvSpPr txBox="1"/>
          <p:nvPr/>
        </p:nvSpPr>
        <p:spPr>
          <a:xfrm>
            <a:off x="457203" y="640080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pic>
        <p:nvPicPr>
          <p:cNvPr id="8" name="Picture 7"/>
          <p:cNvPicPr>
            <a:picLocks noChangeAspect="1"/>
          </p:cNvPicPr>
          <p:nvPr/>
        </p:nvPicPr>
        <p:blipFill>
          <a:blip r:embed="rId3"/>
          <a:stretch>
            <a:fillRect/>
          </a:stretch>
        </p:blipFill>
        <p:spPr>
          <a:xfrm>
            <a:off x="571500" y="6708577"/>
            <a:ext cx="3017520" cy="1693398"/>
          </a:xfrm>
          <a:prstGeom prst="rect">
            <a:avLst/>
          </a:prstGeom>
        </p:spPr>
      </p:pic>
      <p:pic>
        <p:nvPicPr>
          <p:cNvPr id="9" name="Picture 8"/>
          <p:cNvPicPr>
            <a:picLocks noChangeAspect="1"/>
          </p:cNvPicPr>
          <p:nvPr/>
        </p:nvPicPr>
        <p:blipFill>
          <a:blip r:embed="rId3"/>
          <a:stretch>
            <a:fillRect/>
          </a:stretch>
        </p:blipFill>
        <p:spPr>
          <a:xfrm>
            <a:off x="11353800" y="7010400"/>
            <a:ext cx="4191000" cy="2351942"/>
          </a:xfrm>
          <a:prstGeom prst="rect">
            <a:avLst/>
          </a:prstGeom>
        </p:spPr>
      </p:pic>
      <p:sp>
        <p:nvSpPr>
          <p:cNvPr id="11" name="Rectangle 10"/>
          <p:cNvSpPr/>
          <p:nvPr/>
        </p:nvSpPr>
        <p:spPr>
          <a:xfrm>
            <a:off x="571499" y="8412861"/>
            <a:ext cx="3017521" cy="646331"/>
          </a:xfrm>
          <a:prstGeom prst="rect">
            <a:avLst/>
          </a:prstGeom>
          <a:noFill/>
        </p:spPr>
        <p:txBody>
          <a:bodyPr wrap="square" lIns="0" rIns="0" rtlCol="0">
            <a:spAutoFit/>
          </a:bodyPr>
          <a:lstStyle/>
          <a:p>
            <a:r>
              <a:rPr lang="en-US" sz="1000" b="1" dirty="0">
                <a:latin typeface="Adelle Rg" panose="02000503060000020004" pitchFamily="2" charset="0"/>
              </a:rPr>
              <a:t>Head-Mounted Display Visualizations to Support Sound Awareness for the Deaf and Hard of…</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Project Page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12" name="Picture 11"/>
          <p:cNvPicPr>
            <a:picLocks noChangeAspect="1"/>
          </p:cNvPicPr>
          <p:nvPr/>
        </p:nvPicPr>
        <p:blipFill>
          <a:blip r:embed="rId4"/>
          <a:stretch>
            <a:fillRect/>
          </a:stretch>
        </p:blipFill>
        <p:spPr>
          <a:xfrm>
            <a:off x="3792336" y="6708577"/>
            <a:ext cx="3017520" cy="1685292"/>
          </a:xfrm>
          <a:prstGeom prst="rect">
            <a:avLst/>
          </a:prstGeom>
        </p:spPr>
      </p:pic>
      <p:sp>
        <p:nvSpPr>
          <p:cNvPr id="13" name="Rectangle 12"/>
          <p:cNvSpPr/>
          <p:nvPr/>
        </p:nvSpPr>
        <p:spPr>
          <a:xfrm>
            <a:off x="3792336" y="8412861"/>
            <a:ext cx="3017521"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Project Page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16" name="Picture 15"/>
          <p:cNvPicPr>
            <a:picLocks noChangeAspect="1"/>
          </p:cNvPicPr>
          <p:nvPr/>
        </p:nvPicPr>
        <p:blipFill>
          <a:blip r:embed="rId5"/>
          <a:stretch>
            <a:fillRect/>
          </a:stretch>
        </p:blipFill>
        <p:spPr>
          <a:xfrm>
            <a:off x="7215829" y="14154442"/>
            <a:ext cx="1771650" cy="9077325"/>
          </a:xfrm>
          <a:prstGeom prst="rect">
            <a:avLst/>
          </a:prstGeom>
        </p:spPr>
      </p:pic>
    </p:spTree>
    <p:extLst>
      <p:ext uri="{BB962C8B-B14F-4D97-AF65-F5344CB8AC3E}">
        <p14:creationId xmlns:p14="http://schemas.microsoft.com/office/powerpoint/2010/main" val="1915572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spTree>
    <p:extLst>
      <p:ext uri="{BB962C8B-B14F-4D97-AF65-F5344CB8AC3E}">
        <p14:creationId xmlns:p14="http://schemas.microsoft.com/office/powerpoint/2010/main" val="3667024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153275"/>
            <a:ext cx="9077325" cy="9153525"/>
          </a:xfrm>
          <a:prstGeom prst="rect">
            <a:avLst/>
          </a:prstGeom>
        </p:spPr>
      </p:pic>
      <p:sp>
        <p:nvSpPr>
          <p:cNvPr id="4" name="Rectangle 3"/>
          <p:cNvSpPr/>
          <p:nvPr/>
        </p:nvSpPr>
        <p:spPr>
          <a:xfrm>
            <a:off x="-1" y="6527541"/>
            <a:ext cx="9077325" cy="701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0" y="6781800"/>
            <a:ext cx="3048000" cy="461665"/>
          </a:xfrm>
          <a:prstGeom prst="rect">
            <a:avLst/>
          </a:prstGeom>
          <a:noFill/>
        </p:spPr>
        <p:txBody>
          <a:bodyPr wrap="square" rtlCol="0">
            <a:spAutoFit/>
          </a:bodyPr>
          <a:lstStyle/>
          <a:p>
            <a:pPr algn="ctr"/>
            <a:r>
              <a:rPr lang="en-US" sz="2400" b="1" dirty="0">
                <a:latin typeface="Adelle Rg" panose="02000503060000020004" pitchFamily="2" charset="0"/>
              </a:rPr>
              <a:t>Recent Projects</a:t>
            </a:r>
          </a:p>
        </p:txBody>
      </p:sp>
    </p:spTree>
    <p:extLst>
      <p:ext uri="{BB962C8B-B14F-4D97-AF65-F5344CB8AC3E}">
        <p14:creationId xmlns:p14="http://schemas.microsoft.com/office/powerpoint/2010/main" val="188689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sp>
        <p:nvSpPr>
          <p:cNvPr id="4" name="Rectangle 3"/>
          <p:cNvSpPr/>
          <p:nvPr/>
        </p:nvSpPr>
        <p:spPr>
          <a:xfrm>
            <a:off x="-1" y="6527541"/>
            <a:ext cx="9077325" cy="701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0" y="6781800"/>
            <a:ext cx="3048000" cy="461665"/>
          </a:xfrm>
          <a:prstGeom prst="rect">
            <a:avLst/>
          </a:prstGeom>
          <a:noFill/>
        </p:spPr>
        <p:txBody>
          <a:bodyPr wrap="square" rtlCol="0">
            <a:spAutoFit/>
          </a:bodyPr>
          <a:lstStyle/>
          <a:p>
            <a:pPr algn="ctr"/>
            <a:r>
              <a:rPr lang="en-US" sz="2400" b="1" dirty="0">
                <a:latin typeface="Adelle Rg" panose="02000503060000020004" pitchFamily="2" charset="0"/>
              </a:rPr>
              <a:t>Recent Projects</a:t>
            </a:r>
          </a:p>
        </p:txBody>
      </p:sp>
      <p:pic>
        <p:nvPicPr>
          <p:cNvPr id="6" name="Picture 5"/>
          <p:cNvPicPr>
            <a:picLocks noChangeAspect="1"/>
          </p:cNvPicPr>
          <p:nvPr/>
        </p:nvPicPr>
        <p:blipFill rotWithShape="1">
          <a:blip r:embed="rId3"/>
          <a:srcRect l="4181" t="11667" r="5877"/>
          <a:stretch/>
        </p:blipFill>
        <p:spPr>
          <a:xfrm>
            <a:off x="-261939" y="7220615"/>
            <a:ext cx="9601199" cy="14401797"/>
          </a:xfrm>
          <a:prstGeom prst="rect">
            <a:avLst/>
          </a:prstGeom>
        </p:spPr>
      </p:pic>
    </p:spTree>
    <p:extLst>
      <p:ext uri="{BB962C8B-B14F-4D97-AF65-F5344CB8AC3E}">
        <p14:creationId xmlns:p14="http://schemas.microsoft.com/office/powerpoint/2010/main" val="334658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696200"/>
            <a:ext cx="7339315" cy="7400925"/>
          </a:xfrm>
          <a:prstGeom prst="rect">
            <a:avLst/>
          </a:prstGeom>
        </p:spPr>
      </p:pic>
      <p:sp>
        <p:nvSpPr>
          <p:cNvPr id="4" name="Rectangle 3"/>
          <p:cNvSpPr/>
          <p:nvPr/>
        </p:nvSpPr>
        <p:spPr>
          <a:xfrm>
            <a:off x="76200" y="7339160"/>
            <a:ext cx="86868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5100" y="7333014"/>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pic>
        <p:nvPicPr>
          <p:cNvPr id="6" name="Picture 5"/>
          <p:cNvPicPr>
            <a:picLocks noChangeAspect="1"/>
          </p:cNvPicPr>
          <p:nvPr/>
        </p:nvPicPr>
        <p:blipFill rotWithShape="1">
          <a:blip r:embed="rId4"/>
          <a:srcRect l="17488" t="3828"/>
          <a:stretch/>
        </p:blipFill>
        <p:spPr>
          <a:xfrm>
            <a:off x="7129633" y="7696200"/>
            <a:ext cx="2090567" cy="11752743"/>
          </a:xfrm>
          <a:prstGeom prst="rect">
            <a:avLst/>
          </a:prstGeom>
        </p:spPr>
      </p:pic>
      <p:sp>
        <p:nvSpPr>
          <p:cNvPr id="7" name="TextBox 6"/>
          <p:cNvSpPr txBox="1"/>
          <p:nvPr/>
        </p:nvSpPr>
        <p:spPr>
          <a:xfrm>
            <a:off x="7328994" y="7389826"/>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sp>
        <p:nvSpPr>
          <p:cNvPr id="10" name="Rectangle 9"/>
          <p:cNvSpPr/>
          <p:nvPr/>
        </p:nvSpPr>
        <p:spPr>
          <a:xfrm>
            <a:off x="232869" y="3882896"/>
            <a:ext cx="8729491" cy="11585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4419600"/>
            <a:ext cx="9077325" cy="9153525"/>
          </a:xfrm>
          <a:prstGeom prst="rect">
            <a:avLst/>
          </a:prstGeom>
        </p:spPr>
      </p:pic>
      <p:sp>
        <p:nvSpPr>
          <p:cNvPr id="9" name="TextBox 8"/>
          <p:cNvSpPr txBox="1"/>
          <p:nvPr/>
        </p:nvSpPr>
        <p:spPr>
          <a:xfrm>
            <a:off x="3048000" y="4048125"/>
            <a:ext cx="3048000" cy="461665"/>
          </a:xfrm>
          <a:prstGeom prst="rect">
            <a:avLst/>
          </a:prstGeom>
          <a:noFill/>
        </p:spPr>
        <p:txBody>
          <a:bodyPr wrap="square" rtlCol="0">
            <a:spAutoFit/>
          </a:bodyPr>
          <a:lstStyle/>
          <a:p>
            <a:pPr algn="ctr"/>
            <a:r>
              <a:rPr lang="en-US" sz="2400" b="1" dirty="0">
                <a:latin typeface="Adelle Rg" panose="02000503060000020004" pitchFamily="2" charset="0"/>
              </a:rPr>
              <a:t>Recent Projects</a:t>
            </a:r>
          </a:p>
        </p:txBody>
      </p:sp>
    </p:spTree>
    <p:extLst>
      <p:ext uri="{BB962C8B-B14F-4D97-AF65-F5344CB8AC3E}">
        <p14:creationId xmlns:p14="http://schemas.microsoft.com/office/powerpoint/2010/main" val="3453474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696200"/>
            <a:ext cx="7339315" cy="7400925"/>
          </a:xfrm>
          <a:prstGeom prst="rect">
            <a:avLst/>
          </a:prstGeom>
        </p:spPr>
      </p:pic>
      <p:sp>
        <p:nvSpPr>
          <p:cNvPr id="4" name="Rectangle 3"/>
          <p:cNvSpPr/>
          <p:nvPr/>
        </p:nvSpPr>
        <p:spPr>
          <a:xfrm>
            <a:off x="76200" y="7339160"/>
            <a:ext cx="86868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5100" y="7333014"/>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pic>
        <p:nvPicPr>
          <p:cNvPr id="6" name="Picture 5"/>
          <p:cNvPicPr>
            <a:picLocks noChangeAspect="1"/>
          </p:cNvPicPr>
          <p:nvPr/>
        </p:nvPicPr>
        <p:blipFill rotWithShape="1">
          <a:blip r:embed="rId4"/>
          <a:srcRect l="17488" t="3828"/>
          <a:stretch/>
        </p:blipFill>
        <p:spPr>
          <a:xfrm>
            <a:off x="7129633" y="7696200"/>
            <a:ext cx="2090567" cy="11752743"/>
          </a:xfrm>
          <a:prstGeom prst="rect">
            <a:avLst/>
          </a:prstGeom>
        </p:spPr>
      </p:pic>
      <p:sp>
        <p:nvSpPr>
          <p:cNvPr id="7" name="TextBox 6"/>
          <p:cNvSpPr txBox="1"/>
          <p:nvPr/>
        </p:nvSpPr>
        <p:spPr>
          <a:xfrm>
            <a:off x="7328994" y="7389826"/>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spTree>
    <p:extLst>
      <p:ext uri="{BB962C8B-B14F-4D97-AF65-F5344CB8AC3E}">
        <p14:creationId xmlns:p14="http://schemas.microsoft.com/office/powerpoint/2010/main" val="901139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696200"/>
            <a:ext cx="7339315" cy="7400925"/>
          </a:xfrm>
          <a:prstGeom prst="rect">
            <a:avLst/>
          </a:prstGeom>
        </p:spPr>
      </p:pic>
      <p:sp>
        <p:nvSpPr>
          <p:cNvPr id="4" name="Rectangle 3"/>
          <p:cNvSpPr/>
          <p:nvPr/>
        </p:nvSpPr>
        <p:spPr>
          <a:xfrm>
            <a:off x="76200" y="7339160"/>
            <a:ext cx="86868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5100" y="7333014"/>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pic>
        <p:nvPicPr>
          <p:cNvPr id="6" name="Picture 5"/>
          <p:cNvPicPr>
            <a:picLocks noChangeAspect="1"/>
          </p:cNvPicPr>
          <p:nvPr/>
        </p:nvPicPr>
        <p:blipFill rotWithShape="1">
          <a:blip r:embed="rId4"/>
          <a:srcRect l="17488" t="3828"/>
          <a:stretch/>
        </p:blipFill>
        <p:spPr>
          <a:xfrm>
            <a:off x="7129633" y="7696200"/>
            <a:ext cx="2090567" cy="11752743"/>
          </a:xfrm>
          <a:prstGeom prst="rect">
            <a:avLst/>
          </a:prstGeom>
        </p:spPr>
      </p:pic>
      <p:sp>
        <p:nvSpPr>
          <p:cNvPr id="7" name="TextBox 6"/>
          <p:cNvSpPr txBox="1"/>
          <p:nvPr/>
        </p:nvSpPr>
        <p:spPr>
          <a:xfrm>
            <a:off x="7328994" y="7389826"/>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pic>
        <p:nvPicPr>
          <p:cNvPr id="8" name="Picture 7"/>
          <p:cNvPicPr>
            <a:picLocks noChangeAspect="1"/>
          </p:cNvPicPr>
          <p:nvPr/>
        </p:nvPicPr>
        <p:blipFill rotWithShape="1">
          <a:blip r:embed="rId5"/>
          <a:srcRect l="4181" t="11667" r="5877"/>
          <a:stretch/>
        </p:blipFill>
        <p:spPr>
          <a:xfrm>
            <a:off x="-228599" y="7759156"/>
            <a:ext cx="7543800" cy="11315699"/>
          </a:xfrm>
          <a:prstGeom prst="rect">
            <a:avLst/>
          </a:prstGeom>
        </p:spPr>
      </p:pic>
    </p:spTree>
    <p:extLst>
      <p:ext uri="{BB962C8B-B14F-4D97-AF65-F5344CB8AC3E}">
        <p14:creationId xmlns:p14="http://schemas.microsoft.com/office/powerpoint/2010/main" val="3321726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14713949"/>
          </a:xfrm>
          <a:prstGeom prst="rect">
            <a:avLst/>
          </a:prstGeom>
        </p:spPr>
      </p:pic>
      <p:sp>
        <p:nvSpPr>
          <p:cNvPr id="8" name="Rectangle 7"/>
          <p:cNvSpPr/>
          <p:nvPr/>
        </p:nvSpPr>
        <p:spPr>
          <a:xfrm>
            <a:off x="76200" y="7339160"/>
            <a:ext cx="72390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7403" y="4093535"/>
            <a:ext cx="89154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0" y="4456721"/>
            <a:ext cx="7339315" cy="7400925"/>
          </a:xfrm>
          <a:prstGeom prst="rect">
            <a:avLst/>
          </a:prstGeom>
        </p:spPr>
      </p:pic>
      <p:sp>
        <p:nvSpPr>
          <p:cNvPr id="6" name="TextBox 5"/>
          <p:cNvSpPr txBox="1"/>
          <p:nvPr/>
        </p:nvSpPr>
        <p:spPr>
          <a:xfrm>
            <a:off x="2705100" y="4093535"/>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sp>
        <p:nvSpPr>
          <p:cNvPr id="9" name="Rectangle 8"/>
          <p:cNvSpPr/>
          <p:nvPr/>
        </p:nvSpPr>
        <p:spPr>
          <a:xfrm>
            <a:off x="100315" y="11842526"/>
            <a:ext cx="7239000" cy="2025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29215" y="12051268"/>
            <a:ext cx="1981200" cy="369332"/>
          </a:xfrm>
          <a:prstGeom prst="rect">
            <a:avLst/>
          </a:prstGeom>
          <a:noFill/>
        </p:spPr>
        <p:txBody>
          <a:bodyPr wrap="square" rtlCol="0">
            <a:spAutoFit/>
          </a:bodyPr>
          <a:lstStyle/>
          <a:p>
            <a:r>
              <a:rPr lang="en-US" sz="1800" b="1" dirty="0">
                <a:latin typeface="Adelle Rg" panose="02000503060000020004" pitchFamily="2" charset="0"/>
              </a:rPr>
              <a:t>Recent Papers</a:t>
            </a:r>
          </a:p>
        </p:txBody>
      </p:sp>
      <p:pic>
        <p:nvPicPr>
          <p:cNvPr id="11" name="Picture 10"/>
          <p:cNvPicPr>
            <a:picLocks noChangeAspect="1"/>
          </p:cNvPicPr>
          <p:nvPr/>
        </p:nvPicPr>
        <p:blipFill rotWithShape="1">
          <a:blip r:embed="rId4"/>
          <a:srcRect t="4951"/>
          <a:stretch/>
        </p:blipFill>
        <p:spPr>
          <a:xfrm>
            <a:off x="107403" y="12496800"/>
            <a:ext cx="7391400" cy="6036310"/>
          </a:xfrm>
          <a:prstGeom prst="rect">
            <a:avLst/>
          </a:prstGeom>
        </p:spPr>
      </p:pic>
      <p:pic>
        <p:nvPicPr>
          <p:cNvPr id="12" name="Picture 11"/>
          <p:cNvPicPr>
            <a:picLocks noChangeAspect="1"/>
          </p:cNvPicPr>
          <p:nvPr/>
        </p:nvPicPr>
        <p:blipFill rotWithShape="1">
          <a:blip r:embed="rId5"/>
          <a:srcRect l="17488" t="3828"/>
          <a:stretch/>
        </p:blipFill>
        <p:spPr>
          <a:xfrm>
            <a:off x="7039639" y="4424823"/>
            <a:ext cx="2090567" cy="11752743"/>
          </a:xfrm>
          <a:prstGeom prst="rect">
            <a:avLst/>
          </a:prstGeom>
        </p:spPr>
      </p:pic>
      <p:sp>
        <p:nvSpPr>
          <p:cNvPr id="13" name="TextBox 12"/>
          <p:cNvSpPr txBox="1"/>
          <p:nvPr/>
        </p:nvSpPr>
        <p:spPr>
          <a:xfrm>
            <a:off x="7239000" y="4118449"/>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spTree>
    <p:extLst>
      <p:ext uri="{BB962C8B-B14F-4D97-AF65-F5344CB8AC3E}">
        <p14:creationId xmlns:p14="http://schemas.microsoft.com/office/powerpoint/2010/main" val="1541482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95" y="-766884"/>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5195" y="-739108"/>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5710" y="-708108"/>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5195" y="-759219"/>
            <a:ext cx="413694" cy="246221"/>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rPr>
              <a:t>ML</a:t>
            </a:r>
            <a:endParaRPr kumimoji="0" lang="en-US" sz="1000" b="0"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endParaRPr>
          </a:p>
        </p:txBody>
      </p:sp>
      <p:sp>
        <p:nvSpPr>
          <p:cNvPr id="20" name="TextBox 19"/>
          <p:cNvSpPr txBox="1"/>
          <p:nvPr/>
        </p:nvSpPr>
        <p:spPr>
          <a:xfrm>
            <a:off x="378651" y="6214646"/>
            <a:ext cx="8169949" cy="400110"/>
          </a:xfrm>
          <a:prstGeom prst="rect">
            <a:avLst/>
          </a:prstGeom>
          <a:noFill/>
        </p:spPr>
        <p:txBody>
          <a:bodyPr wrap="square" lIns="0" rIns="0" rtlCol="0">
            <a:spAutoFit/>
          </a:bodyPr>
          <a:lstStyle/>
          <a:p>
            <a:pPr marL="0" marR="0" lvl="0" indent="0" defTabSz="1670609" rtl="0" eaLnBrk="1" fontAlgn="auto" latinLnBrk="0" hangingPunct="1">
              <a:lnSpc>
                <a:spcPct val="100000"/>
              </a:lnSpc>
              <a:spcBef>
                <a:spcPts val="0"/>
              </a:spcBef>
              <a:spcAft>
                <a:spcPts val="0"/>
              </a:spcAft>
              <a:buClrTx/>
              <a:buSzTx/>
              <a:buFontTx/>
              <a:buNone/>
              <a:tabLst/>
              <a:defRPr/>
            </a:pPr>
            <a:r>
              <a:rPr kumimoji="0" lang="en-US" sz="2000" b="1" i="0" u="none" strike="noStrike" kern="1200" cap="small" spc="0" normalizeH="0" baseline="0" noProof="0" dirty="0">
                <a:ln>
                  <a:noFill/>
                </a:ln>
                <a:solidFill>
                  <a:srgbClr val="212830"/>
                </a:solidFill>
                <a:effectLst/>
                <a:uLnTx/>
                <a:uFillTx/>
                <a:latin typeface="Adelle Rg" panose="02000503060000020004" pitchFamily="2" charset="0"/>
                <a:ea typeface="+mn-ea"/>
                <a:cs typeface="+mn-cs"/>
              </a:rPr>
              <a:t>Recent Projects</a:t>
            </a:r>
          </a:p>
        </p:txBody>
      </p:sp>
      <p:pic>
        <p:nvPicPr>
          <p:cNvPr id="26" name="Picture 5" descr="D:\Dropbox\HCILMakeabilityLab\WebsiteProjectImages\FrontPage\IMG_198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 t="16380" r="-103" b="30528"/>
          <a:stretch/>
        </p:blipFill>
        <p:spPr bwMode="auto">
          <a:xfrm>
            <a:off x="0" y="-341706"/>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341706"/>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3289"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543816"/>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66309"/>
            <a:ext cx="3552600" cy="276999"/>
          </a:xfrm>
          <a:prstGeom prst="rect">
            <a:avLst/>
          </a:prstGeom>
          <a:noFill/>
        </p:spPr>
        <p:txBody>
          <a:bodyPr wrap="square" rtlCol="0">
            <a:spAutoFit/>
          </a:bodyPr>
          <a:lstStyle/>
          <a:p>
            <a:pPr marL="0" marR="0" lvl="0" indent="0" algn="r" defTabSz="16706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home</a:t>
            </a:r>
            <a:r>
              <a:rPr kumimoji="0" lang="en-US" sz="1200" b="0"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  projects  publications  talks  people  hcil  </a:t>
            </a:r>
          </a:p>
        </p:txBody>
      </p:sp>
      <p:sp>
        <p:nvSpPr>
          <p:cNvPr id="30" name="TextBox 29"/>
          <p:cNvSpPr txBox="1"/>
          <p:nvPr/>
        </p:nvSpPr>
        <p:spPr>
          <a:xfrm>
            <a:off x="304800" y="-149619"/>
            <a:ext cx="2667000" cy="307777"/>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make</a:t>
            </a:r>
            <a:r>
              <a:rPr kumimoji="0" lang="en-US" sz="1400" b="0"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ability lab</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9167" t="-12994" r="23333"/>
          <a:stretch/>
        </p:blipFill>
        <p:spPr>
          <a:xfrm>
            <a:off x="-2667000" y="10365586"/>
            <a:ext cx="1600200" cy="68341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b="64710"/>
          <a:stretch/>
        </p:blipFill>
        <p:spPr>
          <a:xfrm>
            <a:off x="-228600" y="3336958"/>
            <a:ext cx="9144000" cy="871930"/>
          </a:xfrm>
          <a:prstGeom prst="rect">
            <a:avLst/>
          </a:prstGeom>
        </p:spPr>
      </p:pic>
      <p:sp>
        <p:nvSpPr>
          <p:cNvPr id="44" name="TextBox 43"/>
          <p:cNvSpPr txBox="1"/>
          <p:nvPr/>
        </p:nvSpPr>
        <p:spPr>
          <a:xfrm>
            <a:off x="366799" y="10150319"/>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5" name="TextBox 44"/>
          <p:cNvSpPr txBox="1"/>
          <p:nvPr/>
        </p:nvSpPr>
        <p:spPr>
          <a:xfrm>
            <a:off x="2421851" y="1013567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6" name="TextBox 45"/>
          <p:cNvSpPr txBox="1"/>
          <p:nvPr/>
        </p:nvSpPr>
        <p:spPr>
          <a:xfrm>
            <a:off x="44815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7" name="TextBox 46"/>
          <p:cNvSpPr txBox="1"/>
          <p:nvPr/>
        </p:nvSpPr>
        <p:spPr>
          <a:xfrm>
            <a:off x="65389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grpSp>
        <p:nvGrpSpPr>
          <p:cNvPr id="32" name="Group 31"/>
          <p:cNvGrpSpPr/>
          <p:nvPr/>
        </p:nvGrpSpPr>
        <p:grpSpPr>
          <a:xfrm>
            <a:off x="304800" y="10969129"/>
            <a:ext cx="8351245" cy="4118471"/>
            <a:chOff x="726211" y="33417"/>
            <a:chExt cx="10998768" cy="5424115"/>
          </a:xfrm>
        </p:grpSpPr>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211" y="208973"/>
              <a:ext cx="2247900" cy="2603500"/>
            </a:xfrm>
            <a:prstGeom prst="rect">
              <a:avLst/>
            </a:prstGeom>
          </p:spPr>
        </p:pic>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92" y="767773"/>
              <a:ext cx="2133600" cy="2044700"/>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9674" y="767773"/>
              <a:ext cx="2146300" cy="2019300"/>
            </a:xfrm>
            <a:prstGeom prst="rect">
              <a:avLst/>
            </a:prstGeom>
          </p:spPr>
        </p:pic>
        <p:pic>
          <p:nvPicPr>
            <p:cNvPr id="51" name="Picture 5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960" y="2953327"/>
              <a:ext cx="2184400" cy="2032000"/>
            </a:xfrm>
            <a:prstGeom prst="rect">
              <a:avLst/>
            </a:prstGeom>
          </p:spPr>
        </p:pic>
        <p:pic>
          <p:nvPicPr>
            <p:cNvPr id="52" name="Picture 5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5092" y="2889827"/>
              <a:ext cx="2082800" cy="2095500"/>
            </a:xfrm>
            <a:prstGeom prst="rect">
              <a:avLst/>
            </a:prstGeom>
          </p:spPr>
        </p:pic>
        <p:pic>
          <p:nvPicPr>
            <p:cNvPr id="53" name="Picture 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90624" y="2902527"/>
              <a:ext cx="2082800" cy="2082800"/>
            </a:xfrm>
            <a:prstGeom prst="rect">
              <a:avLst/>
            </a:prstGeom>
          </p:spPr>
        </p:pic>
        <p:pic>
          <p:nvPicPr>
            <p:cNvPr id="54" name="Picture 53"/>
            <p:cNvPicPr>
              <a:picLocks noChangeAspect="1"/>
            </p:cNvPicPr>
            <p:nvPr/>
          </p:nvPicPr>
          <p:blipFill rotWithShape="1">
            <a:blip r:embed="rId14">
              <a:extLst>
                <a:ext uri="{28A0092B-C50C-407E-A947-70E740481C1C}">
                  <a14:useLocalDpi xmlns:a14="http://schemas.microsoft.com/office/drawing/2010/main" val="0"/>
                </a:ext>
              </a:extLst>
            </a:blip>
            <a:srcRect b="87401"/>
            <a:stretch/>
          </p:blipFill>
          <p:spPr>
            <a:xfrm>
              <a:off x="7955974" y="33417"/>
              <a:ext cx="2578100" cy="651226"/>
            </a:xfrm>
            <a:prstGeom prst="rect">
              <a:avLst/>
            </a:prstGeom>
          </p:spPr>
        </p:pic>
        <p:pic>
          <p:nvPicPr>
            <p:cNvPr id="55" name="Picture 5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8724" y="5100781"/>
              <a:ext cx="774700" cy="342900"/>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6" y="767774"/>
              <a:ext cx="1101844" cy="2134754"/>
            </a:xfrm>
            <a:prstGeom prst="rect">
              <a:avLst/>
            </a:prstGeom>
          </p:spPr>
        </p:pic>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8" y="767769"/>
              <a:ext cx="1101844" cy="2134754"/>
            </a:xfrm>
            <a:prstGeom prst="rect">
              <a:avLst/>
            </a:prstGeom>
          </p:spPr>
        </p:pic>
        <p:pic>
          <p:nvPicPr>
            <p:cNvPr id="58" name="Picture 5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8" y="767769"/>
              <a:ext cx="1101844" cy="2134754"/>
            </a:xfrm>
            <a:prstGeom prst="rect">
              <a:avLst/>
            </a:prstGeom>
          </p:spPr>
        </p:pic>
        <p:pic>
          <p:nvPicPr>
            <p:cNvPr id="59" name="Picture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5" y="2901374"/>
              <a:ext cx="1101844" cy="2134754"/>
            </a:xfrm>
            <a:prstGeom prst="rect">
              <a:avLst/>
            </a:prstGeom>
          </p:spPr>
        </p:pic>
        <p:pic>
          <p:nvPicPr>
            <p:cNvPr id="60" name="Picture 5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7" y="2901369"/>
              <a:ext cx="1101844" cy="2134754"/>
            </a:xfrm>
            <a:prstGeom prst="rect">
              <a:avLst/>
            </a:prstGeom>
          </p:spPr>
        </p:pic>
        <p:pic>
          <p:nvPicPr>
            <p:cNvPr id="61" name="Picture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7" y="2901369"/>
              <a:ext cx="1101844" cy="2134754"/>
            </a:xfrm>
            <a:prstGeom prst="rect">
              <a:avLst/>
            </a:prstGeom>
          </p:spPr>
        </p:pic>
        <p:pic>
          <p:nvPicPr>
            <p:cNvPr id="62" name="Picture 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50279" y="5114632"/>
              <a:ext cx="774700" cy="342900"/>
            </a:xfrm>
            <a:prstGeom prst="rect">
              <a:avLst/>
            </a:prstGeom>
          </p:spPr>
        </p:pic>
      </p:grpSp>
      <p:cxnSp>
        <p:nvCxnSpPr>
          <p:cNvPr id="64" name="Straight Connector 63"/>
          <p:cNvCxnSpPr/>
          <p:nvPr/>
        </p:nvCxnSpPr>
        <p:spPr>
          <a:xfrm>
            <a:off x="366799" y="6127777"/>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1000" y="10972800"/>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pic>
        <p:nvPicPr>
          <p:cNvPr id="67" name="Picture 6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8368" y="4495800"/>
            <a:ext cx="1107916" cy="1371600"/>
          </a:xfrm>
          <a:prstGeom prst="rect">
            <a:avLst/>
          </a:prstGeom>
        </p:spPr>
      </p:pic>
      <p:pic>
        <p:nvPicPr>
          <p:cNvPr id="68" name="Picture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3086" y="4495800"/>
            <a:ext cx="1107916" cy="1371600"/>
          </a:xfrm>
          <a:prstGeom prst="rect">
            <a:avLst/>
          </a:prstGeom>
        </p:spPr>
      </p:pic>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35162" y="4495800"/>
            <a:ext cx="1107916" cy="1371600"/>
          </a:xfrm>
          <a:prstGeom prst="rect">
            <a:avLst/>
          </a:prstGeom>
        </p:spPr>
      </p:pic>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26023" y="4495800"/>
            <a:ext cx="1107916" cy="1371600"/>
          </a:xfrm>
          <a:prstGeom prst="rect">
            <a:avLst/>
          </a:prstGeom>
        </p:spPr>
      </p:pic>
      <p:pic>
        <p:nvPicPr>
          <p:cNvPr id="71" name="Picture 7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16884" y="4495800"/>
            <a:ext cx="1107916" cy="1371600"/>
          </a:xfrm>
          <a:prstGeom prst="rect">
            <a:avLst/>
          </a:prstGeom>
        </p:spPr>
      </p:pic>
      <p:pic>
        <p:nvPicPr>
          <p:cNvPr id="65" name="Picture 64"/>
          <p:cNvPicPr>
            <a:picLocks noChangeAspect="1"/>
          </p:cNvPicPr>
          <p:nvPr/>
        </p:nvPicPr>
        <p:blipFill rotWithShape="1">
          <a:blip r:embed="rId22"/>
          <a:srcRect l="4181" t="11667" r="5877" b="60507"/>
          <a:stretch/>
        </p:blipFill>
        <p:spPr>
          <a:xfrm>
            <a:off x="-138994" y="6582280"/>
            <a:ext cx="9130594" cy="4314320"/>
          </a:xfrm>
          <a:prstGeom prst="rect">
            <a:avLst/>
          </a:prstGeom>
        </p:spPr>
      </p:pic>
    </p:spTree>
    <p:extLst>
      <p:ext uri="{BB962C8B-B14F-4D97-AF65-F5344CB8AC3E}">
        <p14:creationId xmlns:p14="http://schemas.microsoft.com/office/powerpoint/2010/main" val="3939701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95" y="-766884"/>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5195" y="-739108"/>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5710" y="-708108"/>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5195" y="-759219"/>
            <a:ext cx="413694" cy="246221"/>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rPr>
              <a:t>ML</a:t>
            </a:r>
            <a:endParaRPr kumimoji="0" lang="en-US" sz="1000" b="0"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endParaRPr>
          </a:p>
        </p:txBody>
      </p:sp>
      <p:sp>
        <p:nvSpPr>
          <p:cNvPr id="20" name="TextBox 19"/>
          <p:cNvSpPr txBox="1"/>
          <p:nvPr/>
        </p:nvSpPr>
        <p:spPr>
          <a:xfrm>
            <a:off x="378651" y="6214646"/>
            <a:ext cx="8169949" cy="400110"/>
          </a:xfrm>
          <a:prstGeom prst="rect">
            <a:avLst/>
          </a:prstGeom>
          <a:noFill/>
        </p:spPr>
        <p:txBody>
          <a:bodyPr wrap="square" lIns="0" rIns="0" rtlCol="0">
            <a:spAutoFit/>
          </a:bodyPr>
          <a:lstStyle/>
          <a:p>
            <a:pPr marL="0" marR="0" lvl="0" indent="0" algn="ctr" defTabSz="1670609" rtl="0" eaLnBrk="1" fontAlgn="auto" latinLnBrk="0" hangingPunct="1">
              <a:lnSpc>
                <a:spcPct val="100000"/>
              </a:lnSpc>
              <a:spcBef>
                <a:spcPts val="0"/>
              </a:spcBef>
              <a:spcAft>
                <a:spcPts val="0"/>
              </a:spcAft>
              <a:buClrTx/>
              <a:buSzTx/>
              <a:buFontTx/>
              <a:buNone/>
              <a:tabLst/>
              <a:defRPr/>
            </a:pPr>
            <a:r>
              <a:rPr kumimoji="0" lang="en-US" sz="2000" b="1" i="0" u="none" strike="noStrike" kern="1200" cap="small" spc="0" normalizeH="0" baseline="0" noProof="0" dirty="0">
                <a:ln>
                  <a:noFill/>
                </a:ln>
                <a:solidFill>
                  <a:srgbClr val="212830"/>
                </a:solidFill>
                <a:effectLst/>
                <a:uLnTx/>
                <a:uFillTx/>
                <a:latin typeface="Adelle Rg" panose="02000503060000020004" pitchFamily="2" charset="0"/>
                <a:ea typeface="+mn-ea"/>
                <a:cs typeface="+mn-cs"/>
              </a:rPr>
              <a:t>Recent Projects</a:t>
            </a:r>
          </a:p>
        </p:txBody>
      </p:sp>
      <p:pic>
        <p:nvPicPr>
          <p:cNvPr id="26" name="Picture 5" descr="D:\Dropbox\HCILMakeabilityLab\WebsiteProjectImages\FrontPage\IMG_198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 t="16380" r="-103" b="30528"/>
          <a:stretch/>
        </p:blipFill>
        <p:spPr bwMode="auto">
          <a:xfrm>
            <a:off x="0" y="-341706"/>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341706"/>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3289"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543816"/>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66309"/>
            <a:ext cx="3552600" cy="276999"/>
          </a:xfrm>
          <a:prstGeom prst="rect">
            <a:avLst/>
          </a:prstGeom>
          <a:noFill/>
        </p:spPr>
        <p:txBody>
          <a:bodyPr wrap="square" rtlCol="0">
            <a:spAutoFit/>
          </a:bodyPr>
          <a:lstStyle/>
          <a:p>
            <a:pPr marL="0" marR="0" lvl="0" indent="0" algn="r" defTabSz="16706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home</a:t>
            </a:r>
            <a:r>
              <a:rPr kumimoji="0" lang="en-US" sz="1200" b="0"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  projects  publications  talks  people  hcil  </a:t>
            </a:r>
          </a:p>
        </p:txBody>
      </p:sp>
      <p:sp>
        <p:nvSpPr>
          <p:cNvPr id="30" name="TextBox 29"/>
          <p:cNvSpPr txBox="1"/>
          <p:nvPr/>
        </p:nvSpPr>
        <p:spPr>
          <a:xfrm>
            <a:off x="304800" y="-149619"/>
            <a:ext cx="2667000" cy="307777"/>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make</a:t>
            </a:r>
            <a:r>
              <a:rPr kumimoji="0" lang="en-US" sz="1400" b="0"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ability lab</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9167" t="-12994" r="23333"/>
          <a:stretch/>
        </p:blipFill>
        <p:spPr>
          <a:xfrm>
            <a:off x="-2667000" y="10365586"/>
            <a:ext cx="1600200" cy="68341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b="64710"/>
          <a:stretch/>
        </p:blipFill>
        <p:spPr>
          <a:xfrm>
            <a:off x="-228600" y="3336958"/>
            <a:ext cx="9144000" cy="871930"/>
          </a:xfrm>
          <a:prstGeom prst="rect">
            <a:avLst/>
          </a:prstGeom>
        </p:spPr>
      </p:pic>
      <p:sp>
        <p:nvSpPr>
          <p:cNvPr id="44" name="TextBox 43"/>
          <p:cNvSpPr txBox="1"/>
          <p:nvPr/>
        </p:nvSpPr>
        <p:spPr>
          <a:xfrm>
            <a:off x="366799" y="10150319"/>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5" name="TextBox 44"/>
          <p:cNvSpPr txBox="1"/>
          <p:nvPr/>
        </p:nvSpPr>
        <p:spPr>
          <a:xfrm>
            <a:off x="2421851" y="1013567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6" name="TextBox 45"/>
          <p:cNvSpPr txBox="1"/>
          <p:nvPr/>
        </p:nvSpPr>
        <p:spPr>
          <a:xfrm>
            <a:off x="44815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7" name="TextBox 46"/>
          <p:cNvSpPr txBox="1"/>
          <p:nvPr/>
        </p:nvSpPr>
        <p:spPr>
          <a:xfrm>
            <a:off x="65389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grpSp>
        <p:nvGrpSpPr>
          <p:cNvPr id="32" name="Group 31"/>
          <p:cNvGrpSpPr/>
          <p:nvPr/>
        </p:nvGrpSpPr>
        <p:grpSpPr>
          <a:xfrm>
            <a:off x="304800" y="10969129"/>
            <a:ext cx="8351245" cy="4118471"/>
            <a:chOff x="726211" y="33417"/>
            <a:chExt cx="10998768" cy="5424115"/>
          </a:xfrm>
        </p:grpSpPr>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211" y="208973"/>
              <a:ext cx="2247900" cy="2603500"/>
            </a:xfrm>
            <a:prstGeom prst="rect">
              <a:avLst/>
            </a:prstGeom>
          </p:spPr>
        </p:pic>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92" y="767773"/>
              <a:ext cx="2133600" cy="2044700"/>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9674" y="767773"/>
              <a:ext cx="2146300" cy="2019300"/>
            </a:xfrm>
            <a:prstGeom prst="rect">
              <a:avLst/>
            </a:prstGeom>
          </p:spPr>
        </p:pic>
        <p:pic>
          <p:nvPicPr>
            <p:cNvPr id="51" name="Picture 5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960" y="2953327"/>
              <a:ext cx="2184400" cy="2032000"/>
            </a:xfrm>
            <a:prstGeom prst="rect">
              <a:avLst/>
            </a:prstGeom>
          </p:spPr>
        </p:pic>
        <p:pic>
          <p:nvPicPr>
            <p:cNvPr id="52" name="Picture 5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5092" y="2889827"/>
              <a:ext cx="2082800" cy="2095500"/>
            </a:xfrm>
            <a:prstGeom prst="rect">
              <a:avLst/>
            </a:prstGeom>
          </p:spPr>
        </p:pic>
        <p:pic>
          <p:nvPicPr>
            <p:cNvPr id="53" name="Picture 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90624" y="2902527"/>
              <a:ext cx="2082800" cy="2082800"/>
            </a:xfrm>
            <a:prstGeom prst="rect">
              <a:avLst/>
            </a:prstGeom>
          </p:spPr>
        </p:pic>
        <p:pic>
          <p:nvPicPr>
            <p:cNvPr id="54" name="Picture 53"/>
            <p:cNvPicPr>
              <a:picLocks noChangeAspect="1"/>
            </p:cNvPicPr>
            <p:nvPr/>
          </p:nvPicPr>
          <p:blipFill rotWithShape="1">
            <a:blip r:embed="rId14">
              <a:extLst>
                <a:ext uri="{28A0092B-C50C-407E-A947-70E740481C1C}">
                  <a14:useLocalDpi xmlns:a14="http://schemas.microsoft.com/office/drawing/2010/main" val="0"/>
                </a:ext>
              </a:extLst>
            </a:blip>
            <a:srcRect b="87401"/>
            <a:stretch/>
          </p:blipFill>
          <p:spPr>
            <a:xfrm>
              <a:off x="7955974" y="33417"/>
              <a:ext cx="2578100" cy="651226"/>
            </a:xfrm>
            <a:prstGeom prst="rect">
              <a:avLst/>
            </a:prstGeom>
          </p:spPr>
        </p:pic>
        <p:pic>
          <p:nvPicPr>
            <p:cNvPr id="55" name="Picture 5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8724" y="5100781"/>
              <a:ext cx="774700" cy="342900"/>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6" y="767774"/>
              <a:ext cx="1101844" cy="2134754"/>
            </a:xfrm>
            <a:prstGeom prst="rect">
              <a:avLst/>
            </a:prstGeom>
          </p:spPr>
        </p:pic>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8" y="767769"/>
              <a:ext cx="1101844" cy="2134754"/>
            </a:xfrm>
            <a:prstGeom prst="rect">
              <a:avLst/>
            </a:prstGeom>
          </p:spPr>
        </p:pic>
        <p:pic>
          <p:nvPicPr>
            <p:cNvPr id="58" name="Picture 5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8" y="767769"/>
              <a:ext cx="1101844" cy="2134754"/>
            </a:xfrm>
            <a:prstGeom prst="rect">
              <a:avLst/>
            </a:prstGeom>
          </p:spPr>
        </p:pic>
        <p:pic>
          <p:nvPicPr>
            <p:cNvPr id="59" name="Picture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5" y="2901374"/>
              <a:ext cx="1101844" cy="2134754"/>
            </a:xfrm>
            <a:prstGeom prst="rect">
              <a:avLst/>
            </a:prstGeom>
          </p:spPr>
        </p:pic>
        <p:pic>
          <p:nvPicPr>
            <p:cNvPr id="60" name="Picture 5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7" y="2901369"/>
              <a:ext cx="1101844" cy="2134754"/>
            </a:xfrm>
            <a:prstGeom prst="rect">
              <a:avLst/>
            </a:prstGeom>
          </p:spPr>
        </p:pic>
        <p:pic>
          <p:nvPicPr>
            <p:cNvPr id="61" name="Picture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7" y="2901369"/>
              <a:ext cx="1101844" cy="2134754"/>
            </a:xfrm>
            <a:prstGeom prst="rect">
              <a:avLst/>
            </a:prstGeom>
          </p:spPr>
        </p:pic>
        <p:pic>
          <p:nvPicPr>
            <p:cNvPr id="62" name="Picture 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50279" y="5114632"/>
              <a:ext cx="774700" cy="342900"/>
            </a:xfrm>
            <a:prstGeom prst="rect">
              <a:avLst/>
            </a:prstGeom>
          </p:spPr>
        </p:pic>
      </p:grpSp>
      <p:cxnSp>
        <p:nvCxnSpPr>
          <p:cNvPr id="64" name="Straight Connector 63"/>
          <p:cNvCxnSpPr/>
          <p:nvPr/>
        </p:nvCxnSpPr>
        <p:spPr>
          <a:xfrm>
            <a:off x="366799" y="6127777"/>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1000" y="10972800"/>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pic>
        <p:nvPicPr>
          <p:cNvPr id="67" name="Picture 6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8368" y="4495800"/>
            <a:ext cx="1107916" cy="1371600"/>
          </a:xfrm>
          <a:prstGeom prst="rect">
            <a:avLst/>
          </a:prstGeom>
        </p:spPr>
      </p:pic>
      <p:pic>
        <p:nvPicPr>
          <p:cNvPr id="68" name="Picture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3086" y="4495800"/>
            <a:ext cx="1107916" cy="1371600"/>
          </a:xfrm>
          <a:prstGeom prst="rect">
            <a:avLst/>
          </a:prstGeom>
        </p:spPr>
      </p:pic>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35162" y="4495800"/>
            <a:ext cx="1107916" cy="1371600"/>
          </a:xfrm>
          <a:prstGeom prst="rect">
            <a:avLst/>
          </a:prstGeom>
        </p:spPr>
      </p:pic>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26023" y="4495800"/>
            <a:ext cx="1107916" cy="1371600"/>
          </a:xfrm>
          <a:prstGeom prst="rect">
            <a:avLst/>
          </a:prstGeom>
        </p:spPr>
      </p:pic>
      <p:pic>
        <p:nvPicPr>
          <p:cNvPr id="71" name="Picture 7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16884" y="4495800"/>
            <a:ext cx="1107916" cy="1371600"/>
          </a:xfrm>
          <a:prstGeom prst="rect">
            <a:avLst/>
          </a:prstGeom>
        </p:spPr>
      </p:pic>
      <p:pic>
        <p:nvPicPr>
          <p:cNvPr id="65" name="Picture 64"/>
          <p:cNvPicPr>
            <a:picLocks noChangeAspect="1"/>
          </p:cNvPicPr>
          <p:nvPr/>
        </p:nvPicPr>
        <p:blipFill rotWithShape="1">
          <a:blip r:embed="rId22"/>
          <a:srcRect l="4181" t="11667" r="5877" b="60507"/>
          <a:stretch/>
        </p:blipFill>
        <p:spPr>
          <a:xfrm>
            <a:off x="-138994" y="6582280"/>
            <a:ext cx="9130594" cy="4314320"/>
          </a:xfrm>
          <a:prstGeom prst="rect">
            <a:avLst/>
          </a:prstGeom>
        </p:spPr>
      </p:pic>
      <p:sp>
        <p:nvSpPr>
          <p:cNvPr id="4" name="Rectangle 3"/>
          <p:cNvSpPr/>
          <p:nvPr/>
        </p:nvSpPr>
        <p:spPr>
          <a:xfrm>
            <a:off x="300204" y="11102427"/>
            <a:ext cx="8081796" cy="361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078225" y="11040156"/>
            <a:ext cx="1981200" cy="369332"/>
          </a:xfrm>
          <a:prstGeom prst="rect">
            <a:avLst/>
          </a:prstGeom>
          <a:noFill/>
        </p:spPr>
        <p:txBody>
          <a:bodyPr wrap="square" rtlCol="0">
            <a:spAutoFit/>
          </a:bodyPr>
          <a:lstStyle/>
          <a:p>
            <a:pPr algn="ctr"/>
            <a:r>
              <a:rPr lang="en-US" sz="1800" b="1" dirty="0">
                <a:latin typeface="Adelle Rg" panose="02000503060000020004" pitchFamily="2" charset="0"/>
              </a:rPr>
              <a:t>Recent News</a:t>
            </a:r>
          </a:p>
        </p:txBody>
      </p:sp>
      <p:sp>
        <p:nvSpPr>
          <p:cNvPr id="63" name="TextBox 62"/>
          <p:cNvSpPr txBox="1"/>
          <p:nvPr/>
        </p:nvSpPr>
        <p:spPr>
          <a:xfrm>
            <a:off x="5998097" y="11065091"/>
            <a:ext cx="2536303" cy="369332"/>
          </a:xfrm>
          <a:prstGeom prst="rect">
            <a:avLst/>
          </a:prstGeom>
          <a:noFill/>
        </p:spPr>
        <p:txBody>
          <a:bodyPr wrap="square" rtlCol="0">
            <a:spAutoFit/>
          </a:bodyPr>
          <a:lstStyle/>
          <a:p>
            <a:pPr algn="ctr"/>
            <a:r>
              <a:rPr lang="en-US" sz="1800" b="1" dirty="0">
                <a:latin typeface="Adelle Rg" panose="02000503060000020004" pitchFamily="2" charset="0"/>
              </a:rPr>
              <a:t>Recent Tweets</a:t>
            </a:r>
          </a:p>
        </p:txBody>
      </p:sp>
    </p:spTree>
    <p:extLst>
      <p:ext uri="{BB962C8B-B14F-4D97-AF65-F5344CB8AC3E}">
        <p14:creationId xmlns:p14="http://schemas.microsoft.com/office/powerpoint/2010/main" val="200018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705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latin typeface="Segoe Condensed" panose="020B0606040200020203" pitchFamily="34" charset="0"/>
                <a:ea typeface="Segoe UI" panose="020B0502040204020203" pitchFamily="34" charset="0"/>
                <a:cs typeface="Segoe UI" panose="020B0502040204020203" pitchFamily="34" charset="0"/>
              </a:rPr>
              <a:t>ML</a:t>
            </a:r>
            <a:endParaRPr lang="en-US" sz="1000" dirty="0">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263072"/>
            <a:ext cx="1524000" cy="7005128"/>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pPr lvl="0"/>
            <a:r>
              <a:rPr lang="en-US" sz="700" dirty="0">
                <a:solidFill>
                  <a:prstClr val="black">
                    <a:lumMod val="75000"/>
                    <a:lumOff val="25000"/>
                  </a:prstClr>
                </a:solidFill>
                <a:latin typeface="Calibri"/>
              </a:rPr>
              <a:t>.</a:t>
            </a:r>
          </a:p>
          <a:p>
            <a:endParaRPr lang="en-US" sz="900" b="1" dirty="0"/>
          </a:p>
          <a:p>
            <a:endParaRPr lang="en-US" sz="700" dirty="0">
              <a:solidFill>
                <a:schemeClr val="tx1">
                  <a:lumMod val="75000"/>
                  <a:lumOff val="25000"/>
                </a:schemeClr>
              </a:solidFill>
            </a:endParaRPr>
          </a:p>
        </p:txBody>
      </p:sp>
      <p:sp>
        <p:nvSpPr>
          <p:cNvPr id="10" name="TextBox 9"/>
          <p:cNvSpPr txBox="1"/>
          <p:nvPr/>
        </p:nvSpPr>
        <p:spPr>
          <a:xfrm>
            <a:off x="430252" y="690032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7317394"/>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33449" y="5257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460396" y="3837037"/>
            <a:ext cx="8319611"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 playful text here that describes our lab, etc.</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56049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56049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56049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56049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0"/>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75397"/>
            <a:ext cx="3552600" cy="276999"/>
          </a:xfrm>
          <a:prstGeom prst="rect">
            <a:avLst/>
          </a:prstGeom>
          <a:noFill/>
        </p:spPr>
        <p:txBody>
          <a:bodyPr wrap="square" rtlCol="0">
            <a:spAutoFit/>
          </a:bodyPr>
          <a:lstStyle/>
          <a:p>
            <a:pPr algn="r"/>
            <a:r>
              <a:rPr lang="en-US" sz="1200" b="1" dirty="0">
                <a:solidFill>
                  <a:schemeClr val="bg1"/>
                </a:solidFill>
                <a:latin typeface="HelveticaNeueLT Com 35 Th" panose="020B0403020202020204" pitchFamily="34" charset="0"/>
              </a:rPr>
              <a:t>home</a:t>
            </a:r>
            <a:r>
              <a:rPr lang="en-US" sz="1200" dirty="0">
                <a:solidFill>
                  <a:schemeClr val="bg1"/>
                </a:solidFill>
                <a:latin typeface="HelveticaNeueLT Com 35 Th" panose="020B0403020202020204" pitchFamily="34" charset="0"/>
              </a:rPr>
              <a:t>  projects  publications  talks  people  hcil  </a:t>
            </a:r>
          </a:p>
        </p:txBody>
      </p:sp>
      <p:sp>
        <p:nvSpPr>
          <p:cNvPr id="30" name="TextBox 29"/>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26396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27702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27250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27250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032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395" y="-766884"/>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81395" y="-739108"/>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490" y="-708108"/>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81395" y="-759219"/>
            <a:ext cx="413694" cy="246221"/>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rPr>
              <a:t>ML</a:t>
            </a:r>
            <a:endParaRPr kumimoji="0" lang="en-US" sz="1000" b="0"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endParaRPr>
          </a:p>
        </p:txBody>
      </p:sp>
      <p:sp>
        <p:nvSpPr>
          <p:cNvPr id="20" name="TextBox 19"/>
          <p:cNvSpPr txBox="1"/>
          <p:nvPr/>
        </p:nvSpPr>
        <p:spPr>
          <a:xfrm>
            <a:off x="302452" y="6214646"/>
            <a:ext cx="2440748" cy="338554"/>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600" b="1" i="0" u="none" strike="noStrike" kern="1200" cap="small" spc="0" normalizeH="0" baseline="0" noProof="0" dirty="0">
                <a:ln>
                  <a:noFill/>
                </a:ln>
                <a:solidFill>
                  <a:srgbClr val="212830"/>
                </a:solidFill>
                <a:effectLst/>
                <a:uLnTx/>
                <a:uFillTx/>
                <a:latin typeface="Adelle Rg" panose="02000503060000020004" pitchFamily="2" charset="0"/>
                <a:ea typeface="+mn-ea"/>
                <a:cs typeface="+mn-cs"/>
              </a:rPr>
              <a:t>Recent Projects</a:t>
            </a:r>
          </a:p>
        </p:txBody>
      </p:sp>
      <p:pic>
        <p:nvPicPr>
          <p:cNvPr id="26" name="Picture 5" descr="D:\Dropbox\HCILMakeabilityLab\WebsiteProjectImages\FrontPage\IMG_198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 t="16380" r="-103" b="30528"/>
          <a:stretch/>
        </p:blipFill>
        <p:spPr bwMode="auto">
          <a:xfrm>
            <a:off x="0" y="-341706"/>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341706"/>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3289"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543816"/>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66309"/>
            <a:ext cx="3552600" cy="276999"/>
          </a:xfrm>
          <a:prstGeom prst="rect">
            <a:avLst/>
          </a:prstGeom>
          <a:noFill/>
        </p:spPr>
        <p:txBody>
          <a:bodyPr wrap="square" rtlCol="0">
            <a:spAutoFit/>
          </a:bodyPr>
          <a:lstStyle/>
          <a:p>
            <a:pPr marL="0" marR="0" lvl="0" indent="0" algn="r" defTabSz="16706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home</a:t>
            </a:r>
            <a:r>
              <a:rPr kumimoji="0" lang="en-US" sz="1200" b="0"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  projects  publications  talks  people  hcil  </a:t>
            </a:r>
          </a:p>
        </p:txBody>
      </p:sp>
      <p:sp>
        <p:nvSpPr>
          <p:cNvPr id="30" name="TextBox 29"/>
          <p:cNvSpPr txBox="1"/>
          <p:nvPr/>
        </p:nvSpPr>
        <p:spPr>
          <a:xfrm>
            <a:off x="304800" y="-149619"/>
            <a:ext cx="2667000" cy="307777"/>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make</a:t>
            </a:r>
            <a:r>
              <a:rPr kumimoji="0" lang="en-US" sz="1400" b="0"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ability lab</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9167" t="-12994" r="23333"/>
          <a:stretch/>
        </p:blipFill>
        <p:spPr>
          <a:xfrm>
            <a:off x="-2743200" y="10365586"/>
            <a:ext cx="1600200" cy="68341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b="64710"/>
          <a:stretch/>
        </p:blipFill>
        <p:spPr>
          <a:xfrm>
            <a:off x="-304800" y="3336958"/>
            <a:ext cx="9144000" cy="871930"/>
          </a:xfrm>
          <a:prstGeom prst="rect">
            <a:avLst/>
          </a:prstGeom>
        </p:spPr>
      </p:pic>
      <p:sp>
        <p:nvSpPr>
          <p:cNvPr id="44" name="TextBox 43"/>
          <p:cNvSpPr txBox="1"/>
          <p:nvPr/>
        </p:nvSpPr>
        <p:spPr>
          <a:xfrm>
            <a:off x="290599" y="10150319"/>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5" name="TextBox 44"/>
          <p:cNvSpPr txBox="1"/>
          <p:nvPr/>
        </p:nvSpPr>
        <p:spPr>
          <a:xfrm>
            <a:off x="2345651" y="1013567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6" name="TextBox 45"/>
          <p:cNvSpPr txBox="1"/>
          <p:nvPr/>
        </p:nvSpPr>
        <p:spPr>
          <a:xfrm>
            <a:off x="44053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7" name="TextBox 46"/>
          <p:cNvSpPr txBox="1"/>
          <p:nvPr/>
        </p:nvSpPr>
        <p:spPr>
          <a:xfrm>
            <a:off x="64627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cxnSp>
        <p:nvCxnSpPr>
          <p:cNvPr id="64" name="Straight Connector 63"/>
          <p:cNvCxnSpPr/>
          <p:nvPr/>
        </p:nvCxnSpPr>
        <p:spPr>
          <a:xfrm>
            <a:off x="290599" y="6127777"/>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168" y="4495800"/>
            <a:ext cx="1107916" cy="1371600"/>
          </a:xfrm>
          <a:prstGeom prst="rect">
            <a:avLst/>
          </a:prstGeom>
        </p:spPr>
      </p:pic>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96886" y="4495800"/>
            <a:ext cx="1107916" cy="1371600"/>
          </a:xfrm>
          <a:prstGeom prst="rect">
            <a:avLst/>
          </a:prstGeom>
        </p:spPr>
      </p:pic>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58962" y="4495800"/>
            <a:ext cx="1107916" cy="1371600"/>
          </a:xfrm>
          <a:prstGeom prst="rect">
            <a:avLst/>
          </a:prstGeom>
        </p:spPr>
      </p:pic>
      <p:pic>
        <p:nvPicPr>
          <p:cNvPr id="70" name="Picture 6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49823" y="4495800"/>
            <a:ext cx="1107916" cy="1371600"/>
          </a:xfrm>
          <a:prstGeom prst="rect">
            <a:avLst/>
          </a:prstGeom>
        </p:spPr>
      </p:pic>
      <p:pic>
        <p:nvPicPr>
          <p:cNvPr id="71" name="Picture 7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0684" y="4495800"/>
            <a:ext cx="1107916" cy="1371600"/>
          </a:xfrm>
          <a:prstGeom prst="rect">
            <a:avLst/>
          </a:prstGeom>
        </p:spPr>
      </p:pic>
      <p:grpSp>
        <p:nvGrpSpPr>
          <p:cNvPr id="9" name="Group 8"/>
          <p:cNvGrpSpPr/>
          <p:nvPr/>
        </p:nvGrpSpPr>
        <p:grpSpPr>
          <a:xfrm>
            <a:off x="237386" y="10972800"/>
            <a:ext cx="8373214" cy="3721850"/>
            <a:chOff x="144318" y="8657"/>
            <a:chExt cx="11972868" cy="5321878"/>
          </a:xfrm>
        </p:grpSpPr>
        <p:pic>
          <p:nvPicPr>
            <p:cNvPr id="63" name="Picture 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318" y="208973"/>
              <a:ext cx="2247900" cy="2603500"/>
            </a:xfrm>
            <a:prstGeom prst="rect">
              <a:avLst/>
            </a:prstGeom>
          </p:spPr>
        </p:pic>
        <p:pic>
          <p:nvPicPr>
            <p:cNvPr id="65" name="Picture 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43200" y="767773"/>
              <a:ext cx="2133600" cy="2044700"/>
            </a:xfrm>
            <a:prstGeom prst="rect">
              <a:avLst/>
            </a:prstGeom>
          </p:spPr>
        </p:pic>
        <p:pic>
          <p:nvPicPr>
            <p:cNvPr id="72" name="Picture 7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27782" y="767773"/>
              <a:ext cx="2146300" cy="2019300"/>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6068" y="2953327"/>
              <a:ext cx="2184400" cy="2032000"/>
            </a:xfrm>
            <a:prstGeom prst="rect">
              <a:avLst/>
            </a:prstGeom>
          </p:spPr>
        </p:pic>
        <p:pic>
          <p:nvPicPr>
            <p:cNvPr id="74" name="Picture 7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43200" y="2889827"/>
              <a:ext cx="2082800" cy="2095500"/>
            </a:xfrm>
            <a:prstGeom prst="rect">
              <a:avLst/>
            </a:prstGeom>
          </p:spPr>
        </p:pic>
        <p:pic>
          <p:nvPicPr>
            <p:cNvPr id="75" name="Picture 7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08732" y="2902527"/>
              <a:ext cx="2082800" cy="2082800"/>
            </a:xfrm>
            <a:prstGeom prst="rect">
              <a:avLst/>
            </a:prstGeom>
          </p:spPr>
        </p:pic>
        <p:pic>
          <p:nvPicPr>
            <p:cNvPr id="76" name="Picture 75"/>
            <p:cNvPicPr>
              <a:picLocks noChangeAspect="1"/>
            </p:cNvPicPr>
            <p:nvPr/>
          </p:nvPicPr>
          <p:blipFill rotWithShape="1">
            <a:blip r:embed="rId19">
              <a:extLst>
                <a:ext uri="{28A0092B-C50C-407E-A947-70E740481C1C}">
                  <a14:useLocalDpi xmlns:a14="http://schemas.microsoft.com/office/drawing/2010/main" val="0"/>
                </a:ext>
              </a:extLst>
            </a:blip>
            <a:srcRect b="88642"/>
            <a:stretch/>
          </p:blipFill>
          <p:spPr>
            <a:xfrm>
              <a:off x="7462404" y="8657"/>
              <a:ext cx="2578100" cy="587087"/>
            </a:xfrm>
            <a:prstGeom prst="rect">
              <a:avLst/>
            </a:prstGeom>
          </p:spPr>
        </p:pic>
        <p:pic>
          <p:nvPicPr>
            <p:cNvPr id="77" name="Picture 76"/>
            <p:cNvPicPr>
              <a:picLocks noChangeAspect="1"/>
            </p:cNvPicPr>
            <p:nvPr/>
          </p:nvPicPr>
          <p:blipFill rotWithShape="1">
            <a:blip r:embed="rId20" cstate="print">
              <a:extLst>
                <a:ext uri="{28A0092B-C50C-407E-A947-70E740481C1C}">
                  <a14:useLocalDpi xmlns:a14="http://schemas.microsoft.com/office/drawing/2010/main" val="0"/>
                </a:ext>
              </a:extLst>
            </a:blip>
            <a:srcRect t="15709"/>
            <a:stretch/>
          </p:blipFill>
          <p:spPr>
            <a:xfrm>
              <a:off x="7656369" y="793173"/>
              <a:ext cx="4460817" cy="2019300"/>
            </a:xfrm>
            <a:prstGeom prst="rect">
              <a:avLst/>
            </a:prstGeom>
          </p:spPr>
        </p:pic>
        <p:pic>
          <p:nvPicPr>
            <p:cNvPr id="78" name="Picture 77"/>
            <p:cNvPicPr>
              <a:picLocks noChangeAspect="1"/>
            </p:cNvPicPr>
            <p:nvPr/>
          </p:nvPicPr>
          <p:blipFill rotWithShape="1">
            <a:blip r:embed="rId20" cstate="print">
              <a:extLst>
                <a:ext uri="{28A0092B-C50C-407E-A947-70E740481C1C}">
                  <a14:useLocalDpi xmlns:a14="http://schemas.microsoft.com/office/drawing/2010/main" val="0"/>
                </a:ext>
              </a:extLst>
            </a:blip>
            <a:srcRect t="15709"/>
            <a:stretch/>
          </p:blipFill>
          <p:spPr>
            <a:xfrm>
              <a:off x="7656368" y="2829789"/>
              <a:ext cx="4460817" cy="2019300"/>
            </a:xfrm>
            <a:prstGeom prst="rect">
              <a:avLst/>
            </a:prstGeom>
          </p:spPr>
        </p:pic>
        <p:pic>
          <p:nvPicPr>
            <p:cNvPr id="79" name="Picture 7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16832" y="4987635"/>
              <a:ext cx="774700" cy="342900"/>
            </a:xfrm>
            <a:prstGeom prst="rect">
              <a:avLst/>
            </a:prstGeom>
          </p:spPr>
        </p:pic>
        <p:pic>
          <p:nvPicPr>
            <p:cNvPr id="80" name="Picture 7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185812" y="4976090"/>
              <a:ext cx="774700" cy="342900"/>
            </a:xfrm>
            <a:prstGeom prst="rect">
              <a:avLst/>
            </a:prstGeom>
          </p:spPr>
        </p:pic>
      </p:grpSp>
      <p:pic>
        <p:nvPicPr>
          <p:cNvPr id="50" name="Picture 49"/>
          <p:cNvPicPr>
            <a:picLocks noChangeAspect="1"/>
          </p:cNvPicPr>
          <p:nvPr/>
        </p:nvPicPr>
        <p:blipFill rotWithShape="1">
          <a:blip r:embed="rId22"/>
          <a:srcRect l="4181" t="11667" r="5877" b="60507"/>
          <a:stretch/>
        </p:blipFill>
        <p:spPr>
          <a:xfrm>
            <a:off x="-215194" y="6582280"/>
            <a:ext cx="9130594" cy="4314320"/>
          </a:xfrm>
          <a:prstGeom prst="rect">
            <a:avLst/>
          </a:prstGeom>
        </p:spPr>
      </p:pic>
      <p:cxnSp>
        <p:nvCxnSpPr>
          <p:cNvPr id="66" name="Straight Connector 65"/>
          <p:cNvCxnSpPr/>
          <p:nvPr/>
        </p:nvCxnSpPr>
        <p:spPr>
          <a:xfrm>
            <a:off x="304800" y="10972800"/>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9708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2069"/>
          <a:stretch/>
        </p:blipFill>
        <p:spPr>
          <a:xfrm>
            <a:off x="1772" y="2286001"/>
            <a:ext cx="9144000" cy="3276600"/>
          </a:xfrm>
          <a:prstGeom prst="rect">
            <a:avLst/>
          </a:prstGeom>
        </p:spPr>
      </p:pic>
      <p:pic>
        <p:nvPicPr>
          <p:cNvPr id="5" name="Picture 4"/>
          <p:cNvPicPr>
            <a:picLocks noChangeAspect="1"/>
          </p:cNvPicPr>
          <p:nvPr/>
        </p:nvPicPr>
        <p:blipFill>
          <a:blip r:embed="rId3"/>
          <a:stretch>
            <a:fillRect/>
          </a:stretch>
        </p:blipFill>
        <p:spPr>
          <a:xfrm>
            <a:off x="0" y="6019800"/>
            <a:ext cx="8945217" cy="2482216"/>
          </a:xfrm>
          <a:prstGeom prst="rect">
            <a:avLst/>
          </a:prstGeom>
        </p:spPr>
      </p:pic>
      <p:sp>
        <p:nvSpPr>
          <p:cNvPr id="6" name="TextBox 5"/>
          <p:cNvSpPr txBox="1"/>
          <p:nvPr/>
        </p:nvSpPr>
        <p:spPr>
          <a:xfrm>
            <a:off x="7239000" y="5408712"/>
            <a:ext cx="1447800" cy="307777"/>
          </a:xfrm>
          <a:prstGeom prst="rect">
            <a:avLst/>
          </a:prstGeom>
          <a:noFill/>
        </p:spPr>
        <p:txBody>
          <a:bodyPr wrap="square" rtlCol="0">
            <a:spAutoFit/>
          </a:bodyPr>
          <a:lstStyle/>
          <a:p>
            <a:pPr algn="r"/>
            <a:r>
              <a:rPr lang="en-US" sz="1400" dirty="0">
                <a:solidFill>
                  <a:schemeClr val="tx1">
                    <a:lumMod val="75000"/>
                    <a:lumOff val="25000"/>
                  </a:schemeClr>
                </a:solidFill>
                <a:latin typeface="Bebas Neue" charset="0"/>
                <a:ea typeface="Bebas Neue" charset="0"/>
                <a:cs typeface="Bebas Neue" charset="0"/>
              </a:rPr>
              <a:t>See all Projects </a:t>
            </a:r>
          </a:p>
        </p:txBody>
      </p:sp>
      <p:sp>
        <p:nvSpPr>
          <p:cNvPr id="7" name="Triangle 6"/>
          <p:cNvSpPr>
            <a:spLocks noChangeAspect="1"/>
          </p:cNvSpPr>
          <p:nvPr/>
        </p:nvSpPr>
        <p:spPr>
          <a:xfrm rot="5400000">
            <a:off x="8652309" y="5507736"/>
            <a:ext cx="111653" cy="10972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628900" y="5867400"/>
            <a:ext cx="3886200" cy="0"/>
          </a:xfrm>
          <a:prstGeom prst="line">
            <a:avLst/>
          </a:prstGeom>
          <a:ln w="317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05471" y="8377535"/>
            <a:ext cx="1447800" cy="307777"/>
          </a:xfrm>
          <a:prstGeom prst="rect">
            <a:avLst/>
          </a:prstGeom>
          <a:noFill/>
        </p:spPr>
        <p:txBody>
          <a:bodyPr wrap="square" rtlCol="0">
            <a:spAutoFit/>
          </a:bodyPr>
          <a:lstStyle/>
          <a:p>
            <a:pPr algn="r"/>
            <a:r>
              <a:rPr lang="en-US" sz="1400" dirty="0">
                <a:solidFill>
                  <a:schemeClr val="tx1">
                    <a:lumMod val="75000"/>
                    <a:lumOff val="25000"/>
                  </a:schemeClr>
                </a:solidFill>
                <a:latin typeface="Bebas Neue" charset="0"/>
                <a:ea typeface="Bebas Neue" charset="0"/>
                <a:cs typeface="Bebas Neue" charset="0"/>
              </a:rPr>
              <a:t>See all VIDEOS</a:t>
            </a:r>
          </a:p>
        </p:txBody>
      </p:sp>
      <p:sp>
        <p:nvSpPr>
          <p:cNvPr id="15" name="Triangle 14"/>
          <p:cNvSpPr>
            <a:spLocks noChangeAspect="1"/>
          </p:cNvSpPr>
          <p:nvPr/>
        </p:nvSpPr>
        <p:spPr>
          <a:xfrm rot="5400000">
            <a:off x="8618780" y="8476559"/>
            <a:ext cx="111653" cy="10972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22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People Gallery Mocks</a:t>
            </a:r>
          </a:p>
        </p:txBody>
      </p:sp>
    </p:spTree>
    <p:extLst>
      <p:ext uri="{BB962C8B-B14F-4D97-AF65-F5344CB8AC3E}">
        <p14:creationId xmlns:p14="http://schemas.microsoft.com/office/powerpoint/2010/main" val="2733006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148" name="TextBox 14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149" name="Rectangle 14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50"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52" name="TextBox 15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153" name="Rectangle 152"/>
          <p:cNvSpPr/>
          <p:nvPr/>
        </p:nvSpPr>
        <p:spPr>
          <a:xfrm>
            <a:off x="0" y="5830887"/>
            <a:ext cx="9144000" cy="746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Picture 2" descr="C:\Users\jonf\Downloads\mhacks-05-092313.jpg"/>
          <p:cNvPicPr>
            <a:picLocks noChangeAspect="1" noChangeArrowheads="1"/>
          </p:cNvPicPr>
          <p:nvPr/>
        </p:nvPicPr>
        <p:blipFill rotWithShape="1">
          <a:blip r:embed="rId6">
            <a:extLst>
              <a:ext uri="{28A0092B-C50C-407E-A947-70E740481C1C}">
                <a14:useLocalDpi xmlns:a14="http://schemas.microsoft.com/office/drawing/2010/main" val="0"/>
              </a:ext>
            </a:extLst>
          </a:blip>
          <a:srcRect l="51416" t="19078" r="21297" b="47673"/>
          <a:stretch/>
        </p:blipFill>
        <p:spPr bwMode="auto">
          <a:xfrm>
            <a:off x="3203083" y="3023555"/>
            <a:ext cx="1280160" cy="1040763"/>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jonf\Dropbox\MakeabilityLabHeadshots\KotaroHara.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42" t="6908" r="4828" b="30277"/>
          <a:stretch/>
        </p:blipFill>
        <p:spPr bwMode="auto">
          <a:xfrm>
            <a:off x="1804017" y="3023555"/>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3" descr="C:\Users\jonf\Dropbox\MakeabilityLabHeadshots\14904e3.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416" t="5901" r="12416" b="32790"/>
          <a:stretch/>
        </p:blipFill>
        <p:spPr bwMode="auto">
          <a:xfrm>
            <a:off x="3203084" y="6470658"/>
            <a:ext cx="1275189" cy="1042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5" descr="C:\Users\jonf\Dropbox\MakeabilityLabHeadshots\RobertMoor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59" t="12298" r="31" b="35"/>
          <a:stretch/>
        </p:blipFill>
        <p:spPr bwMode="auto">
          <a:xfrm>
            <a:off x="4602149" y="6470658"/>
            <a:ext cx="1278100" cy="1042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8" name="Picture 4" descr="C:\Users\jonf\Dropbox\MakeabilityLabHeadshots\SeanPannella1.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141" t="-1" r="16108" b="41550"/>
          <a:stretch/>
        </p:blipFill>
        <p:spPr bwMode="auto">
          <a:xfrm>
            <a:off x="6001214" y="6470658"/>
            <a:ext cx="1278100" cy="1042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9" name="Picture 9" descr="C:\Users\jonf\Dropbox\MakeabilityLabHeadshots\JonahChazan1 (Medium).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3077" t="9591" r="39929" b="45114"/>
          <a:stretch/>
        </p:blipFill>
        <p:spPr bwMode="auto">
          <a:xfrm>
            <a:off x="7400280" y="6470658"/>
            <a:ext cx="1280160" cy="104241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1804017" y="40950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pic>
        <p:nvPicPr>
          <p:cNvPr id="161" name="Picture 2" descr="https://www.cs.umd.edu/%7Ejonf/JonFroehlich.png"/>
          <p:cNvPicPr>
            <a:picLocks noChangeAspect="1" noChangeArrowheads="1"/>
          </p:cNvPicPr>
          <p:nvPr/>
        </p:nvPicPr>
        <p:blipFill rotWithShape="1">
          <a:blip r:embed="rId12">
            <a:extLst>
              <a:ext uri="{28A0092B-C50C-407E-A947-70E740481C1C}">
                <a14:useLocalDpi xmlns:a14="http://schemas.microsoft.com/office/drawing/2010/main" val="0"/>
              </a:ext>
            </a:extLst>
          </a:blip>
          <a:srcRect l="15397" t="8845" r="16108" b="35194"/>
          <a:stretch/>
        </p:blipFill>
        <p:spPr bwMode="auto">
          <a:xfrm>
            <a:off x="404951" y="3019971"/>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3195136" y="40950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63" name="TextBox 162"/>
          <p:cNvSpPr txBox="1"/>
          <p:nvPr/>
        </p:nvSpPr>
        <p:spPr>
          <a:xfrm>
            <a:off x="3203083" y="7543811"/>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Victoria</a:t>
            </a:r>
            <a:r>
              <a:rPr lang="en-US" sz="900" dirty="0">
                <a:solidFill>
                  <a:schemeClr val="tx1">
                    <a:lumMod val="75000"/>
                    <a:lumOff val="25000"/>
                  </a:schemeClr>
                </a:solidFill>
                <a:latin typeface="Baskerville Old Face" panose="02020602080505020303" pitchFamily="18" charset="0"/>
              </a:rPr>
              <a:t> </a:t>
            </a:r>
            <a:r>
              <a:rPr lang="en-US" sz="900" b="1" dirty="0">
                <a:solidFill>
                  <a:srgbClr val="212830"/>
                </a:solidFill>
                <a:latin typeface="Adelle Rg" panose="02000503060000020004" pitchFamily="2" charset="0"/>
              </a:rPr>
              <a:t>Le</a:t>
            </a:r>
          </a:p>
          <a:p>
            <a:r>
              <a:rPr lang="en-US" sz="600" dirty="0">
                <a:solidFill>
                  <a:srgbClr val="464D59"/>
                </a:solidFill>
                <a:latin typeface="Adelle Rg" panose="02000503060000020004" pitchFamily="2" charset="0"/>
              </a:rPr>
              <a:t>Undergrad, CS, 2012-2013</a:t>
            </a:r>
          </a:p>
          <a:p>
            <a:r>
              <a:rPr lang="en-US" sz="600" u="sng" dirty="0">
                <a:solidFill>
                  <a:schemeClr val="accent1"/>
                </a:solidFill>
                <a:latin typeface="Adelle Rg" panose="02000503060000020004" pitchFamily="2" charset="0"/>
              </a:rPr>
              <a:t>Sidewalk</a:t>
            </a:r>
          </a:p>
        </p:txBody>
      </p:sp>
      <p:sp>
        <p:nvSpPr>
          <p:cNvPr id="164" name="TextBox 163"/>
          <p:cNvSpPr txBox="1"/>
          <p:nvPr/>
        </p:nvSpPr>
        <p:spPr>
          <a:xfrm>
            <a:off x="5998265" y="7543811"/>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Sean</a:t>
            </a:r>
            <a:r>
              <a:rPr lang="en-US" sz="900" dirty="0">
                <a:solidFill>
                  <a:schemeClr val="tx1">
                    <a:lumMod val="75000"/>
                    <a:lumOff val="25000"/>
                  </a:schemeClr>
                </a:solidFill>
                <a:latin typeface="Baskerville Old Face" panose="02020602080505020303" pitchFamily="18" charset="0"/>
              </a:rPr>
              <a:t> </a:t>
            </a:r>
            <a:r>
              <a:rPr lang="en-US" sz="900" b="1" dirty="0" err="1">
                <a:solidFill>
                  <a:srgbClr val="212830"/>
                </a:solidFill>
                <a:latin typeface="Adelle Rg" panose="02000503060000020004" pitchFamily="2" charset="0"/>
              </a:rPr>
              <a:t>Panella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Undergrad, CS, 2013</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65" name="TextBox 164"/>
          <p:cNvSpPr txBox="1"/>
          <p:nvPr/>
        </p:nvSpPr>
        <p:spPr>
          <a:xfrm>
            <a:off x="4652784" y="7543811"/>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Robert</a:t>
            </a:r>
            <a:r>
              <a:rPr lang="en-US" sz="900" dirty="0">
                <a:solidFill>
                  <a:schemeClr val="tx1">
                    <a:lumMod val="75000"/>
                    <a:lumOff val="25000"/>
                  </a:schemeClr>
                </a:solidFill>
                <a:latin typeface="Baskerville Old Face" panose="02020602080505020303" pitchFamily="18" charset="0"/>
              </a:rPr>
              <a:t> </a:t>
            </a:r>
            <a:r>
              <a:rPr lang="en-US" sz="900" b="1" dirty="0">
                <a:solidFill>
                  <a:srgbClr val="212830"/>
                </a:solidFill>
                <a:latin typeface="Adelle Rg" panose="02000503060000020004" pitchFamily="2" charset="0"/>
              </a:rPr>
              <a:t>Moore</a:t>
            </a:r>
          </a:p>
          <a:p>
            <a:r>
              <a:rPr lang="en-US" sz="600" dirty="0">
                <a:solidFill>
                  <a:srgbClr val="464D59"/>
                </a:solidFill>
                <a:latin typeface="Adelle Rg" panose="02000503060000020004" pitchFamily="2" charset="0"/>
              </a:rPr>
              <a:t>Undergrad, CS, 2012-2013</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66" name="TextBox 165"/>
          <p:cNvSpPr txBox="1"/>
          <p:nvPr/>
        </p:nvSpPr>
        <p:spPr>
          <a:xfrm>
            <a:off x="404951" y="259673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sp>
        <p:nvSpPr>
          <p:cNvPr id="167" name="TextBox 166"/>
          <p:cNvSpPr txBox="1"/>
          <p:nvPr/>
        </p:nvSpPr>
        <p:spPr>
          <a:xfrm>
            <a:off x="404951" y="7968200"/>
            <a:ext cx="2440748" cy="338554"/>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dirty="0"/>
              <a:t>Collaborators</a:t>
            </a:r>
          </a:p>
        </p:txBody>
      </p:sp>
      <p:sp>
        <p:nvSpPr>
          <p:cNvPr id="168" name="TextBox 167"/>
          <p:cNvSpPr txBox="1"/>
          <p:nvPr/>
        </p:nvSpPr>
        <p:spPr>
          <a:xfrm>
            <a:off x="404951" y="4095074"/>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pic>
        <p:nvPicPr>
          <p:cNvPr id="169" name="Picture 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611" r="7477"/>
          <a:stretch/>
        </p:blipFill>
        <p:spPr bwMode="auto">
          <a:xfrm>
            <a:off x="404951" y="8304367"/>
            <a:ext cx="1280160" cy="1036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TextBox 169"/>
          <p:cNvSpPr txBox="1"/>
          <p:nvPr/>
        </p:nvSpPr>
        <p:spPr>
          <a:xfrm>
            <a:off x="1797940" y="9372611"/>
            <a:ext cx="1178890" cy="507831"/>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Leah Findlater</a:t>
            </a:r>
          </a:p>
          <a:p>
            <a:r>
              <a:rPr lang="en-US" sz="600" dirty="0">
                <a:solidFill>
                  <a:srgbClr val="464D59"/>
                </a:solidFill>
                <a:latin typeface="Adelle Rg" panose="02000503060000020004" pitchFamily="2" charset="0"/>
              </a:rPr>
              <a:t>Assistant Prof, </a:t>
            </a:r>
            <a:r>
              <a:rPr lang="en-US" sz="600" dirty="0" err="1">
                <a:solidFill>
                  <a:srgbClr val="464D59"/>
                </a:solidFill>
                <a:latin typeface="Adelle Rg" panose="02000503060000020004" pitchFamily="2" charset="0"/>
              </a:rPr>
              <a:t>iSchool</a:t>
            </a:r>
            <a:endParaRPr lang="en-US" sz="600" dirty="0">
              <a:solidFill>
                <a:srgbClr val="464D59"/>
              </a:solidFill>
              <a:latin typeface="Adelle Rg" panose="02000503060000020004" pitchFamily="2" charset="0"/>
            </a:endParaRPr>
          </a:p>
          <a:p>
            <a:r>
              <a:rPr lang="en-US" sz="600" dirty="0">
                <a:solidFill>
                  <a:srgbClr val="464D59"/>
                </a:solidFill>
                <a:latin typeface="Adelle Rg" panose="02000503060000020004" pitchFamily="2" charset="0"/>
              </a:rPr>
              <a:t>University of Maryland</a:t>
            </a:r>
          </a:p>
          <a:p>
            <a:r>
              <a:rPr lang="en-US" sz="600" u="sng" dirty="0" err="1">
                <a:solidFill>
                  <a:schemeClr val="accent1"/>
                </a:solidFill>
                <a:latin typeface="Adelle Rg" panose="02000503060000020004" pitchFamily="2" charset="0"/>
              </a:rPr>
              <a:t>HandSight</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Touchscreen Accessibility</a:t>
            </a:r>
            <a:endParaRPr lang="en-US" sz="600" dirty="0">
              <a:solidFill>
                <a:srgbClr val="464D59"/>
              </a:solidFill>
              <a:latin typeface="Adelle Rg" panose="02000503060000020004" pitchFamily="2" charset="0"/>
            </a:endParaRPr>
          </a:p>
        </p:txBody>
      </p:sp>
      <p:sp>
        <p:nvSpPr>
          <p:cNvPr id="171" name="TextBox 170"/>
          <p:cNvSpPr txBox="1"/>
          <p:nvPr/>
        </p:nvSpPr>
        <p:spPr>
          <a:xfrm>
            <a:off x="398874" y="9372611"/>
            <a:ext cx="1318596"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David Jacobs</a:t>
            </a:r>
          </a:p>
          <a:p>
            <a:r>
              <a:rPr lang="en-US" sz="600" dirty="0">
                <a:solidFill>
                  <a:srgbClr val="464D59"/>
                </a:solidFill>
                <a:latin typeface="Adelle Rg" panose="02000503060000020004" pitchFamily="2" charset="0"/>
              </a:rPr>
              <a:t>Professor, CS</a:t>
            </a:r>
          </a:p>
          <a:p>
            <a:r>
              <a:rPr lang="en-US" sz="600" dirty="0">
                <a:solidFill>
                  <a:srgbClr val="464D59"/>
                </a:solidFill>
                <a:latin typeface="Adelle Rg" panose="02000503060000020004" pitchFamily="2" charset="0"/>
              </a:rPr>
              <a:t>University of Maryland</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72" name="TextBox 171"/>
          <p:cNvSpPr txBox="1"/>
          <p:nvPr/>
        </p:nvSpPr>
        <p:spPr>
          <a:xfrm>
            <a:off x="3203083" y="9372611"/>
            <a:ext cx="1178890"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Rama </a:t>
            </a:r>
            <a:r>
              <a:rPr lang="en-US" sz="900" b="1" dirty="0" err="1">
                <a:solidFill>
                  <a:srgbClr val="212830"/>
                </a:solidFill>
                <a:latin typeface="Adelle Rg" panose="02000503060000020004" pitchFamily="2" charset="0"/>
              </a:rPr>
              <a:t>Chellappa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Professor, CSE</a:t>
            </a:r>
          </a:p>
          <a:p>
            <a:r>
              <a:rPr lang="en-US" sz="600" dirty="0">
                <a:solidFill>
                  <a:srgbClr val="464D59"/>
                </a:solidFill>
                <a:latin typeface="Adelle Rg" panose="02000503060000020004" pitchFamily="2" charset="0"/>
              </a:rPr>
              <a:t>University of Maryland</a:t>
            </a:r>
          </a:p>
          <a:p>
            <a:r>
              <a:rPr lang="en-US" sz="600" u="sng" dirty="0" err="1">
                <a:solidFill>
                  <a:schemeClr val="accent1"/>
                </a:solidFill>
                <a:latin typeface="Adelle Rg" panose="02000503060000020004" pitchFamily="2" charset="0"/>
              </a:rPr>
              <a:t>HandSight</a:t>
            </a:r>
            <a:endParaRPr lang="en-US" sz="600" dirty="0">
              <a:solidFill>
                <a:srgbClr val="464D59"/>
              </a:solidFill>
              <a:latin typeface="Adelle Rg" panose="02000503060000020004" pitchFamily="2" charset="0"/>
            </a:endParaRPr>
          </a:p>
        </p:txBody>
      </p:sp>
      <p:sp>
        <p:nvSpPr>
          <p:cNvPr id="173" name="TextBox 172"/>
          <p:cNvSpPr txBox="1"/>
          <p:nvPr/>
        </p:nvSpPr>
        <p:spPr>
          <a:xfrm>
            <a:off x="4602149" y="9372611"/>
            <a:ext cx="1178890" cy="415498"/>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Ramani</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Duraiswami</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Professor, CS</a:t>
            </a:r>
          </a:p>
          <a:p>
            <a:r>
              <a:rPr lang="en-US" sz="600" dirty="0">
                <a:solidFill>
                  <a:srgbClr val="464D59"/>
                </a:solidFill>
                <a:latin typeface="Adelle Rg" panose="02000503060000020004" pitchFamily="2" charset="0"/>
              </a:rPr>
              <a:t>University of Maryland</a:t>
            </a:r>
          </a:p>
          <a:p>
            <a:r>
              <a:rPr lang="en-US" sz="600" u="sng" dirty="0" err="1">
                <a:solidFill>
                  <a:schemeClr val="accent1"/>
                </a:solidFill>
                <a:latin typeface="Adelle Rg" panose="02000503060000020004" pitchFamily="2" charset="0"/>
              </a:rPr>
              <a:t>GlassEar</a:t>
            </a:r>
            <a:endParaRPr lang="en-US" sz="600" dirty="0">
              <a:solidFill>
                <a:srgbClr val="464D59"/>
              </a:solidFill>
              <a:latin typeface="Adelle Rg" panose="02000503060000020004" pitchFamily="2" charset="0"/>
            </a:endParaRPr>
          </a:p>
        </p:txBody>
      </p:sp>
      <p:sp>
        <p:nvSpPr>
          <p:cNvPr id="174" name="TextBox 173"/>
          <p:cNvSpPr txBox="1"/>
          <p:nvPr/>
        </p:nvSpPr>
        <p:spPr>
          <a:xfrm>
            <a:off x="6001215" y="9372611"/>
            <a:ext cx="1178890"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Christian </a:t>
            </a:r>
            <a:r>
              <a:rPr lang="en-US" sz="900" b="1" dirty="0" err="1">
                <a:solidFill>
                  <a:srgbClr val="212830"/>
                </a:solidFill>
                <a:latin typeface="Adelle Rg" panose="02000503060000020004" pitchFamily="2" charset="0"/>
              </a:rPr>
              <a:t>Volger</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Associate Prof, Com Studies</a:t>
            </a:r>
          </a:p>
          <a:p>
            <a:r>
              <a:rPr lang="en-US" sz="600" dirty="0">
                <a:solidFill>
                  <a:srgbClr val="464D59"/>
                </a:solidFill>
                <a:latin typeface="Adelle Rg" panose="02000503060000020004" pitchFamily="2" charset="0"/>
              </a:rPr>
              <a:t>Gallaudet University</a:t>
            </a:r>
          </a:p>
          <a:p>
            <a:r>
              <a:rPr lang="en-US" sz="600" u="sng" dirty="0" err="1">
                <a:solidFill>
                  <a:schemeClr val="accent1"/>
                </a:solidFill>
                <a:latin typeface="Adelle Rg" panose="02000503060000020004" pitchFamily="2" charset="0"/>
              </a:rPr>
              <a:t>GlassEar</a:t>
            </a:r>
            <a:endParaRPr lang="en-US" sz="600" dirty="0">
              <a:solidFill>
                <a:srgbClr val="464D59"/>
              </a:solidFill>
              <a:latin typeface="Adelle Rg" panose="02000503060000020004" pitchFamily="2" charset="0"/>
            </a:endParaRPr>
          </a:p>
        </p:txBody>
      </p:sp>
      <p:sp>
        <p:nvSpPr>
          <p:cNvPr id="175" name="TextBox 174"/>
          <p:cNvSpPr txBox="1"/>
          <p:nvPr/>
        </p:nvSpPr>
        <p:spPr>
          <a:xfrm>
            <a:off x="7400280" y="9372611"/>
            <a:ext cx="1178890"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Shiri </a:t>
            </a:r>
            <a:r>
              <a:rPr lang="en-US" sz="900" b="1" dirty="0" err="1">
                <a:solidFill>
                  <a:srgbClr val="212830"/>
                </a:solidFill>
                <a:latin typeface="Adelle Rg" panose="02000503060000020004" pitchFamily="2" charset="0"/>
              </a:rPr>
              <a:t>Azenkot</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Assistant Prof, CS</a:t>
            </a:r>
          </a:p>
          <a:p>
            <a:r>
              <a:rPr lang="en-US" sz="600" dirty="0">
                <a:solidFill>
                  <a:srgbClr val="464D59"/>
                </a:solidFill>
                <a:latin typeface="Adelle Rg" panose="02000503060000020004" pitchFamily="2" charset="0"/>
              </a:rPr>
              <a:t>Cornell Tech</a:t>
            </a:r>
          </a:p>
          <a:p>
            <a:r>
              <a:rPr lang="en-US" sz="600" u="sng" dirty="0" err="1">
                <a:solidFill>
                  <a:schemeClr val="accent1"/>
                </a:solidFill>
                <a:latin typeface="Adelle Rg" panose="02000503060000020004" pitchFamily="2" charset="0"/>
              </a:rPr>
              <a:t>BusStop</a:t>
            </a:r>
            <a:endParaRPr lang="en-US" sz="600" u="sng" dirty="0">
              <a:solidFill>
                <a:schemeClr val="accent1"/>
              </a:solidFill>
              <a:latin typeface="Adelle Rg" panose="02000503060000020004" pitchFamily="2" charset="0"/>
            </a:endParaRPr>
          </a:p>
        </p:txBody>
      </p:sp>
      <p:pic>
        <p:nvPicPr>
          <p:cNvPr id="176" name="Picture 2" descr="https://chib.umd.edu/sites/chib.umiacs.umd.edu/files/styles/medium/public/Findlater_square.jpg?itok=3a1POBZM"/>
          <p:cNvPicPr>
            <a:picLocks noChangeAspect="1" noChangeArrowheads="1"/>
          </p:cNvPicPr>
          <p:nvPr/>
        </p:nvPicPr>
        <p:blipFill rotWithShape="1">
          <a:blip r:embed="rId14">
            <a:extLst>
              <a:ext uri="{28A0092B-C50C-407E-A947-70E740481C1C}">
                <a14:useLocalDpi xmlns:a14="http://schemas.microsoft.com/office/drawing/2010/main" val="0"/>
              </a:ext>
            </a:extLst>
          </a:blip>
          <a:srcRect t="6772" b="12297"/>
          <a:stretch/>
        </p:blipFill>
        <p:spPr bwMode="auto">
          <a:xfrm>
            <a:off x="1804017"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s://www.umiacs.umd.edu/sites/default/files/styles/medium/public/web-Chellapa316.jpg?itok=_uczN1Qi"/>
          <p:cNvPicPr>
            <a:picLocks noChangeAspect="1" noChangeArrowheads="1"/>
          </p:cNvPicPr>
          <p:nvPr/>
        </p:nvPicPr>
        <p:blipFill rotWithShape="1">
          <a:blip r:embed="rId15">
            <a:extLst>
              <a:ext uri="{28A0092B-C50C-407E-A947-70E740481C1C}">
                <a14:useLocalDpi xmlns:a14="http://schemas.microsoft.com/office/drawing/2010/main" val="0"/>
              </a:ext>
            </a:extLst>
          </a:blip>
          <a:srcRect t="12299" b="6770"/>
          <a:stretch/>
        </p:blipFill>
        <p:spPr bwMode="auto">
          <a:xfrm>
            <a:off x="3203083"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http://www.umiacs.umd.edu/sites/default/files/styles/medium/public/web-Ramani45.jpg?itok=IvQ7Uulf"/>
          <p:cNvPicPr>
            <a:picLocks noChangeAspect="1" noChangeArrowheads="1"/>
          </p:cNvPicPr>
          <p:nvPr/>
        </p:nvPicPr>
        <p:blipFill rotWithShape="1">
          <a:blip r:embed="rId16">
            <a:extLst>
              <a:ext uri="{28A0092B-C50C-407E-A947-70E740481C1C}">
                <a14:useLocalDpi xmlns:a14="http://schemas.microsoft.com/office/drawing/2010/main" val="0"/>
              </a:ext>
            </a:extLst>
          </a:blip>
          <a:srcRect t="9299" b="9770"/>
          <a:stretch/>
        </p:blipFill>
        <p:spPr bwMode="auto">
          <a:xfrm>
            <a:off x="4602149"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8" descr="https://pbs.twimg.com/profile_images/618195126326796288/zjm4U_1Z.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9784" b="9287"/>
          <a:stretch/>
        </p:blipFill>
        <p:spPr bwMode="auto">
          <a:xfrm>
            <a:off x="6001215"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0" descr="http://tech.cornell.edu/uploads/bios/_landscape/Azenkot_Shiri_Cropped.jp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 r="885"/>
          <a:stretch/>
        </p:blipFill>
        <p:spPr bwMode="auto">
          <a:xfrm>
            <a:off x="7400280" y="8304367"/>
            <a:ext cx="1280160" cy="1033272"/>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p:cNvGrpSpPr/>
          <p:nvPr/>
        </p:nvGrpSpPr>
        <p:grpSpPr>
          <a:xfrm>
            <a:off x="395288" y="9908243"/>
            <a:ext cx="3300412" cy="384720"/>
            <a:chOff x="567903" y="6211887"/>
            <a:chExt cx="3300412" cy="384720"/>
          </a:xfrm>
        </p:grpSpPr>
        <p:sp>
          <p:nvSpPr>
            <p:cNvPr id="182" name="TextBox 181"/>
            <p:cNvSpPr txBox="1"/>
            <p:nvPr/>
          </p:nvSpPr>
          <p:spPr>
            <a:xfrm>
              <a:off x="577566" y="6211887"/>
              <a:ext cx="2440748" cy="338554"/>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dirty="0"/>
                <a:t>past collaborators</a:t>
              </a:r>
            </a:p>
          </p:txBody>
        </p:sp>
        <p:sp>
          <p:nvSpPr>
            <p:cNvPr id="183" name="TextBox 182"/>
            <p:cNvSpPr txBox="1"/>
            <p:nvPr/>
          </p:nvSpPr>
          <p:spPr>
            <a:xfrm>
              <a:off x="567903" y="6504274"/>
              <a:ext cx="3300412" cy="92333"/>
            </a:xfrm>
            <a:prstGeom prst="rect">
              <a:avLst/>
            </a:prstGeom>
            <a:noFill/>
          </p:spPr>
          <p:txBody>
            <a:bodyPr wrap="square" lIns="0" tIns="0" rIns="0" bIns="0" rtlCol="0">
              <a:spAutoFit/>
            </a:bodyPr>
            <a:lstStyle/>
            <a:p>
              <a:r>
                <a:rPr lang="en-US" sz="600" dirty="0">
                  <a:solidFill>
                    <a:srgbClr val="464D59"/>
                  </a:solidFill>
                  <a:latin typeface="Adelle Rg" panose="02000503060000020004" pitchFamily="2" charset="0"/>
                </a:rPr>
                <a:t>Collaborators from &gt; 1 year ago; titles and affiliations are from time of collaboration</a:t>
              </a:r>
            </a:p>
          </p:txBody>
        </p:sp>
      </p:grpSp>
      <p:sp>
        <p:nvSpPr>
          <p:cNvPr id="184" name="TextBox 183"/>
          <p:cNvSpPr txBox="1"/>
          <p:nvPr/>
        </p:nvSpPr>
        <p:spPr>
          <a:xfrm>
            <a:off x="404951" y="6135687"/>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Alumni</a:t>
            </a:r>
          </a:p>
        </p:txBody>
      </p:sp>
      <p:pic>
        <p:nvPicPr>
          <p:cNvPr id="185" name="Picture 2"/>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375" r="2593"/>
          <a:stretch/>
        </p:blipFill>
        <p:spPr bwMode="auto">
          <a:xfrm>
            <a:off x="404951" y="6470658"/>
            <a:ext cx="1283109"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7017"/>
          <a:stretch/>
        </p:blipFill>
        <p:spPr bwMode="auto">
          <a:xfrm>
            <a:off x="1797940" y="6470658"/>
            <a:ext cx="1280160"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TextBox 186"/>
          <p:cNvSpPr txBox="1"/>
          <p:nvPr/>
        </p:nvSpPr>
        <p:spPr>
          <a:xfrm>
            <a:off x="404951" y="7543811"/>
            <a:ext cx="1318596"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Dhruv</a:t>
            </a:r>
            <a:r>
              <a:rPr lang="en-US" sz="900" b="1" dirty="0">
                <a:solidFill>
                  <a:srgbClr val="212830"/>
                </a:solidFill>
                <a:latin typeface="Adelle Rg" panose="02000503060000020004" pitchFamily="2" charset="0"/>
              </a:rPr>
              <a:t> Jain</a:t>
            </a:r>
          </a:p>
          <a:p>
            <a:r>
              <a:rPr lang="en-US" sz="600" dirty="0">
                <a:solidFill>
                  <a:srgbClr val="464D59"/>
                </a:solidFill>
                <a:latin typeface="Adelle Rg" panose="02000503060000020004" pitchFamily="2" charset="0"/>
              </a:rPr>
              <a:t>Summer Intern, 2014</a:t>
            </a:r>
          </a:p>
          <a:p>
            <a:r>
              <a:rPr lang="en-US" sz="600" u="sng" dirty="0" err="1">
                <a:solidFill>
                  <a:schemeClr val="accent1"/>
                </a:solidFill>
                <a:latin typeface="Adelle Rg" panose="02000503060000020004" pitchFamily="2" charset="0"/>
              </a:rPr>
              <a:t>GlassEar</a:t>
            </a:r>
            <a:endParaRPr lang="en-US" sz="600" u="sng" dirty="0">
              <a:solidFill>
                <a:schemeClr val="accent1"/>
              </a:solidFill>
              <a:latin typeface="Adelle Rg" panose="02000503060000020004" pitchFamily="2" charset="0"/>
            </a:endParaRPr>
          </a:p>
        </p:txBody>
      </p:sp>
      <p:sp>
        <p:nvSpPr>
          <p:cNvPr id="188" name="TextBox 187"/>
          <p:cNvSpPr txBox="1"/>
          <p:nvPr/>
        </p:nvSpPr>
        <p:spPr>
          <a:xfrm>
            <a:off x="1797940" y="7543811"/>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Michael </a:t>
            </a:r>
            <a:r>
              <a:rPr lang="en-US" sz="900" b="1" dirty="0" err="1">
                <a:solidFill>
                  <a:srgbClr val="212830"/>
                </a:solidFill>
                <a:latin typeface="Adelle Rg" panose="02000503060000020004" pitchFamily="2" charset="0"/>
              </a:rPr>
              <a:t>Gubbels</a:t>
            </a:r>
            <a:endParaRPr lang="en-US" sz="900" b="1" dirty="0">
              <a:solidFill>
                <a:srgbClr val="212830"/>
              </a:solidFill>
              <a:latin typeface="Adelle Rg" panose="02000503060000020004" pitchFamily="2" charset="0"/>
            </a:endParaRPr>
          </a:p>
          <a:p>
            <a:r>
              <a:rPr lang="en-US" sz="600" dirty="0" err="1">
                <a:solidFill>
                  <a:srgbClr val="464D59"/>
                </a:solidFill>
                <a:latin typeface="Adelle Rg" panose="02000503060000020004" pitchFamily="2" charset="0"/>
              </a:rPr>
              <a:t>iSchool</a:t>
            </a:r>
            <a:r>
              <a:rPr lang="en-US" sz="600" dirty="0">
                <a:solidFill>
                  <a:srgbClr val="464D59"/>
                </a:solidFill>
                <a:latin typeface="Adelle Rg" panose="02000503060000020004" pitchFamily="2" charset="0"/>
              </a:rPr>
              <a:t>, MS, 2013-2015</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Pixel</a:t>
            </a:r>
          </a:p>
        </p:txBody>
      </p:sp>
      <p:sp>
        <p:nvSpPr>
          <p:cNvPr id="189" name="TextBox 188"/>
          <p:cNvSpPr txBox="1"/>
          <p:nvPr/>
        </p:nvSpPr>
        <p:spPr>
          <a:xfrm>
            <a:off x="404951" y="2880494"/>
            <a:ext cx="1318596" cy="92333"/>
          </a:xfrm>
          <a:prstGeom prst="rect">
            <a:avLst/>
          </a:prstGeom>
          <a:noFill/>
        </p:spPr>
        <p:txBody>
          <a:bodyPr wrap="square" lIns="0" tIns="0" rIns="0" bIns="0" rtlCol="0">
            <a:spAutoFit/>
          </a:bodyPr>
          <a:lstStyle/>
          <a:p>
            <a:r>
              <a:rPr lang="en-US" sz="600" dirty="0">
                <a:solidFill>
                  <a:srgbClr val="464D59"/>
                </a:solidFill>
                <a:latin typeface="Adelle Rg" panose="02000503060000020004" pitchFamily="2" charset="0"/>
              </a:rPr>
              <a:t>5 PhD, 2 MS, 4 Undergrad</a:t>
            </a:r>
          </a:p>
        </p:txBody>
      </p:sp>
      <p:pic>
        <p:nvPicPr>
          <p:cNvPr id="190" name="Picture 4"/>
          <p:cNvPicPr>
            <a:picLocks noChangeAspect="1" noChangeArrowheads="1"/>
          </p:cNvPicPr>
          <p:nvPr/>
        </p:nvPicPr>
        <p:blipFill rotWithShape="1">
          <a:blip r:embed="rId21">
            <a:extLst>
              <a:ext uri="{28A0092B-C50C-407E-A947-70E740481C1C}">
                <a14:useLocalDpi xmlns:a14="http://schemas.microsoft.com/office/drawing/2010/main" val="0"/>
              </a:ext>
            </a:extLst>
          </a:blip>
          <a:srcRect l="11146" t="1748" r="10823" b="18411"/>
          <a:stretch/>
        </p:blipFill>
        <p:spPr bwMode="auto">
          <a:xfrm>
            <a:off x="404951" y="10383400"/>
            <a:ext cx="1280160" cy="1030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TextBox 190"/>
          <p:cNvSpPr txBox="1"/>
          <p:nvPr/>
        </p:nvSpPr>
        <p:spPr>
          <a:xfrm>
            <a:off x="395289" y="11430174"/>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Eric </a:t>
            </a:r>
            <a:r>
              <a:rPr lang="en-US" sz="900" b="1" dirty="0" err="1">
                <a:solidFill>
                  <a:srgbClr val="212830"/>
                </a:solidFill>
                <a:latin typeface="Adelle Rg" panose="02000503060000020004" pitchFamily="2" charset="0"/>
              </a:rPr>
              <a:t>Hekler</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Assistant Prof, Nutrition &amp; Health</a:t>
            </a:r>
          </a:p>
          <a:p>
            <a:r>
              <a:rPr lang="en-US" sz="600" dirty="0">
                <a:solidFill>
                  <a:srgbClr val="464D59"/>
                </a:solidFill>
                <a:latin typeface="Adelle Rg" panose="02000503060000020004" pitchFamily="2" charset="0"/>
              </a:rPr>
              <a:t>Arizona State University</a:t>
            </a:r>
          </a:p>
        </p:txBody>
      </p:sp>
      <p:pic>
        <p:nvPicPr>
          <p:cNvPr id="192"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0056" r="2566"/>
          <a:stretch/>
        </p:blipFill>
        <p:spPr bwMode="auto">
          <a:xfrm>
            <a:off x="1804017" y="10371869"/>
            <a:ext cx="1309007"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1797940" y="114301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Pedja Klasnja</a:t>
            </a:r>
          </a:p>
          <a:p>
            <a:r>
              <a:rPr lang="en-US" sz="600" dirty="0">
                <a:solidFill>
                  <a:srgbClr val="464D59"/>
                </a:solidFill>
                <a:latin typeface="Adelle Rg" panose="02000503060000020004" pitchFamily="2" charset="0"/>
              </a:rPr>
              <a:t>Assistant Prof, </a:t>
            </a:r>
            <a:r>
              <a:rPr lang="en-US" sz="600" dirty="0" err="1">
                <a:solidFill>
                  <a:srgbClr val="464D59"/>
                </a:solidFill>
                <a:latin typeface="Adelle Rg" panose="02000503060000020004" pitchFamily="2" charset="0"/>
              </a:rPr>
              <a:t>iSchool</a:t>
            </a:r>
            <a:endParaRPr lang="en-US" sz="600" dirty="0">
              <a:solidFill>
                <a:srgbClr val="464D59"/>
              </a:solidFill>
              <a:latin typeface="Adelle Rg" panose="02000503060000020004" pitchFamily="2" charset="0"/>
            </a:endParaRPr>
          </a:p>
          <a:p>
            <a:r>
              <a:rPr lang="en-US" sz="600" dirty="0">
                <a:solidFill>
                  <a:srgbClr val="464D59"/>
                </a:solidFill>
                <a:latin typeface="Adelle Rg" panose="02000503060000020004" pitchFamily="2" charset="0"/>
              </a:rPr>
              <a:t>University of Michigan</a:t>
            </a:r>
          </a:p>
        </p:txBody>
      </p:sp>
      <p:sp>
        <p:nvSpPr>
          <p:cNvPr id="194" name="TextBox 193"/>
          <p:cNvSpPr txBox="1"/>
          <p:nvPr/>
        </p:nvSpPr>
        <p:spPr>
          <a:xfrm>
            <a:off x="7400280" y="7542447"/>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Sean</a:t>
            </a:r>
            <a:r>
              <a:rPr lang="en-US" sz="900" dirty="0">
                <a:solidFill>
                  <a:schemeClr val="tx1">
                    <a:lumMod val="75000"/>
                    <a:lumOff val="25000"/>
                  </a:schemeClr>
                </a:solidFill>
                <a:latin typeface="Baskerville Old Face" panose="02020602080505020303" pitchFamily="18" charset="0"/>
              </a:rPr>
              <a:t> </a:t>
            </a:r>
            <a:r>
              <a:rPr lang="en-US" sz="900" b="1" dirty="0" err="1">
                <a:solidFill>
                  <a:srgbClr val="212830"/>
                </a:solidFill>
                <a:latin typeface="Adelle Rg" panose="02000503060000020004" pitchFamily="2" charset="0"/>
              </a:rPr>
              <a:t>Panella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High School Intern, 2013</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pic>
        <p:nvPicPr>
          <p:cNvPr id="195" name="Picture 2" descr="https://cmsc434-f14.wikispaces.com/file/view/IMG_9704_Small2b.jpg/520111304/IMG_9704_Small2b.jpg"/>
          <p:cNvPicPr>
            <a:picLocks noChangeAspect="1" noChangeArrowheads="1"/>
          </p:cNvPicPr>
          <p:nvPr/>
        </p:nvPicPr>
        <p:blipFill rotWithShape="1">
          <a:blip r:embed="rId23">
            <a:extLst>
              <a:ext uri="{28A0092B-C50C-407E-A947-70E740481C1C}">
                <a14:useLocalDpi xmlns:a14="http://schemas.microsoft.com/office/drawing/2010/main" val="0"/>
              </a:ext>
            </a:extLst>
          </a:blip>
          <a:srcRect t="12973" r="14557" b="12973"/>
          <a:stretch/>
        </p:blipFill>
        <p:spPr bwMode="auto">
          <a:xfrm>
            <a:off x="4602149" y="3027468"/>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p:cNvSpPr txBox="1"/>
          <p:nvPr/>
        </p:nvSpPr>
        <p:spPr>
          <a:xfrm>
            <a:off x="4602149" y="40950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pic>
        <p:nvPicPr>
          <p:cNvPr id="197"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5998265" y="3023555"/>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p:cNvSpPr txBox="1"/>
          <p:nvPr/>
        </p:nvSpPr>
        <p:spPr>
          <a:xfrm>
            <a:off x="5998265" y="4095074"/>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pic>
        <p:nvPicPr>
          <p:cNvPr id="199"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7400280" y="3019971"/>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0" name="TextBox 199"/>
          <p:cNvSpPr txBox="1"/>
          <p:nvPr/>
        </p:nvSpPr>
        <p:spPr>
          <a:xfrm>
            <a:off x="7400280" y="4095073"/>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pic>
        <p:nvPicPr>
          <p:cNvPr id="201"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67238" y="2930525"/>
            <a:ext cx="9525" cy="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5497"/>
          <a:stretch/>
        </p:blipFill>
        <p:spPr bwMode="auto">
          <a:xfrm>
            <a:off x="1804017" y="460826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2746" t="8919" r="12746" b="27303"/>
          <a:stretch/>
        </p:blipFill>
        <p:spPr bwMode="auto">
          <a:xfrm>
            <a:off x="404951" y="4608267"/>
            <a:ext cx="1280160" cy="1080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 name="TextBox 204"/>
          <p:cNvSpPr txBox="1"/>
          <p:nvPr/>
        </p:nvSpPr>
        <p:spPr>
          <a:xfrm>
            <a:off x="404951" y="5715565"/>
            <a:ext cx="1318596"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Manaswi</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Saha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sp>
        <p:nvSpPr>
          <p:cNvPr id="206" name="TextBox 205"/>
          <p:cNvSpPr txBox="1"/>
          <p:nvPr/>
        </p:nvSpPr>
        <p:spPr>
          <a:xfrm>
            <a:off x="1804017" y="571023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Lee Stearns</a:t>
            </a: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pic>
        <p:nvPicPr>
          <p:cNvPr id="207"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t="5206" b="3688"/>
          <a:stretch/>
        </p:blipFill>
        <p:spPr bwMode="auto">
          <a:xfrm>
            <a:off x="3203083" y="4608266"/>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Box 207"/>
          <p:cNvSpPr txBox="1"/>
          <p:nvPr/>
        </p:nvSpPr>
        <p:spPr>
          <a:xfrm>
            <a:off x="3203083" y="5708992"/>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Liang He</a:t>
            </a: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pic>
        <p:nvPicPr>
          <p:cNvPr id="209" name="Picture 6"/>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905"/>
          <a:stretch/>
        </p:blipFill>
        <p:spPr bwMode="auto">
          <a:xfrm>
            <a:off x="4602149" y="4608266"/>
            <a:ext cx="1280160" cy="1068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 name="TextBox 209"/>
          <p:cNvSpPr txBox="1"/>
          <p:nvPr/>
        </p:nvSpPr>
        <p:spPr>
          <a:xfrm>
            <a:off x="4602149" y="5707936"/>
            <a:ext cx="1318596"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Seokbin</a:t>
            </a:r>
            <a:r>
              <a:rPr lang="en-US" sz="900" b="1" dirty="0">
                <a:solidFill>
                  <a:srgbClr val="212830"/>
                </a:solidFill>
                <a:latin typeface="Adelle Rg" panose="02000503060000020004" pitchFamily="2" charset="0"/>
              </a:rPr>
              <a:t> Kang</a:t>
            </a: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pic>
        <p:nvPicPr>
          <p:cNvPr id="211" name="Picture 7"/>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0815"/>
          <a:stretch/>
        </p:blipFill>
        <p:spPr bwMode="auto">
          <a:xfrm>
            <a:off x="6001215" y="460826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2" name="TextBox 211"/>
          <p:cNvSpPr txBox="1"/>
          <p:nvPr/>
        </p:nvSpPr>
        <p:spPr>
          <a:xfrm>
            <a:off x="6001215" y="5715564"/>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Leyla Norooz</a:t>
            </a:r>
          </a:p>
          <a:p>
            <a:r>
              <a:rPr lang="en-US" sz="600" dirty="0">
                <a:solidFill>
                  <a:srgbClr val="464D59"/>
                </a:solidFill>
                <a:latin typeface="Adelle Rg" panose="02000503060000020004" pitchFamily="2" charset="0"/>
              </a:rPr>
              <a:t>PhD Student, </a:t>
            </a:r>
            <a:r>
              <a:rPr lang="en-US" sz="600" dirty="0" err="1">
                <a:solidFill>
                  <a:srgbClr val="464D59"/>
                </a:solidFill>
                <a:latin typeface="Adelle Rg" panose="02000503060000020004" pitchFamily="2" charset="0"/>
              </a:rPr>
              <a:t>iSchool</a:t>
            </a:r>
            <a:endParaRPr lang="en-US" sz="600" dirty="0">
              <a:solidFill>
                <a:srgbClr val="464D59"/>
              </a:solidFill>
              <a:latin typeface="Adelle Rg" panose="02000503060000020004" pitchFamily="2" charset="0"/>
            </a:endParaRPr>
          </a:p>
          <a:p>
            <a:r>
              <a:rPr lang="en-US" sz="600" dirty="0">
                <a:solidFill>
                  <a:srgbClr val="464D59"/>
                </a:solidFill>
                <a:latin typeface="Adelle Rg" panose="02000503060000020004" pitchFamily="2" charset="0"/>
              </a:rPr>
              <a:t>University of Maryland</a:t>
            </a:r>
          </a:p>
        </p:txBody>
      </p:sp>
      <p:sp>
        <p:nvSpPr>
          <p:cNvPr id="213" name="TextBox 21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People</a:t>
            </a:r>
          </a:p>
        </p:txBody>
      </p:sp>
    </p:spTree>
    <p:extLst>
      <p:ext uri="{BB962C8B-B14F-4D97-AF65-F5344CB8AC3E}">
        <p14:creationId xmlns:p14="http://schemas.microsoft.com/office/powerpoint/2010/main" val="3209892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148" name="TextBox 14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149" name="Rectangle 14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1" name="TextBox 15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52" name="TextBox 15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154" name="Picture 2" descr="C:\Users\jonf\Downloads\mhacks-05-092313.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16" t="19078" r="21297" b="47673"/>
          <a:stretch/>
        </p:blipFill>
        <p:spPr bwMode="auto">
          <a:xfrm>
            <a:off x="4492002" y="3071029"/>
            <a:ext cx="1856232" cy="150910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jonf\Dropbox\MakeabilityLabHeadshots\KotaroHar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42" t="6908" r="4828" b="30277"/>
          <a:stretch/>
        </p:blipFill>
        <p:spPr bwMode="auto">
          <a:xfrm>
            <a:off x="2463356" y="3071029"/>
            <a:ext cx="1856232" cy="15091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3" descr="C:\Users\jonf\Dropbox\MakeabilityLabHeadshots\14904e3.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416" t="5901" r="12416" b="32790"/>
          <a:stretch/>
        </p:blipFill>
        <p:spPr bwMode="auto">
          <a:xfrm>
            <a:off x="4492003" y="10170913"/>
            <a:ext cx="1849024" cy="15115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5" descr="C:\Users\jonf\Dropbox\MakeabilityLabHeadshots\RobertMoor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59" t="12298" r="31" b="35"/>
          <a:stretch/>
        </p:blipFill>
        <p:spPr bwMode="auto">
          <a:xfrm>
            <a:off x="6520648" y="10170913"/>
            <a:ext cx="1853245" cy="15115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2463356" y="462473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Kotaro Hara</a:t>
            </a: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Sidewalk</a:t>
            </a:r>
          </a:p>
        </p:txBody>
      </p:sp>
      <p:pic>
        <p:nvPicPr>
          <p:cNvPr id="161" name="Picture 2" descr="https://www.cs.umd.edu/%7Ejonf/JonFroehlich.png"/>
          <p:cNvPicPr>
            <a:picLocks noChangeAspect="1" noChangeArrowheads="1"/>
          </p:cNvPicPr>
          <p:nvPr/>
        </p:nvPicPr>
        <p:blipFill rotWithShape="1">
          <a:blip r:embed="rId9">
            <a:extLst>
              <a:ext uri="{28A0092B-C50C-407E-A947-70E740481C1C}">
                <a14:useLocalDpi xmlns:a14="http://schemas.microsoft.com/office/drawing/2010/main" val="0"/>
              </a:ext>
            </a:extLst>
          </a:blip>
          <a:srcRect l="15397" t="8845" r="16108" b="35194"/>
          <a:stretch/>
        </p:blipFill>
        <p:spPr bwMode="auto">
          <a:xfrm>
            <a:off x="434710" y="3065832"/>
            <a:ext cx="1856232" cy="15074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4480479" y="462473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Zachary Lawrence</a:t>
            </a:r>
          </a:p>
          <a:p>
            <a:r>
              <a:rPr lang="en-US" sz="800" dirty="0">
                <a:solidFill>
                  <a:srgbClr val="464D59"/>
                </a:solidFill>
                <a:latin typeface="Adelle Rg" panose="02000503060000020004" pitchFamily="2" charset="0"/>
              </a:rPr>
              <a:t>Undergrad, </a:t>
            </a:r>
            <a:r>
              <a:rPr lang="en-US" sz="800" dirty="0" err="1">
                <a:solidFill>
                  <a:srgbClr val="464D59"/>
                </a:solidFill>
                <a:latin typeface="Adelle Rg" panose="02000503060000020004" pitchFamily="2" charset="0"/>
              </a:rPr>
              <a:t>CprE</a:t>
            </a:r>
            <a:endParaRPr lang="en-US" sz="800" dirty="0">
              <a:solidFill>
                <a:srgbClr val="464D59"/>
              </a:solidFill>
              <a:latin typeface="Adelle Rg" panose="02000503060000020004" pitchFamily="2" charset="0"/>
            </a:endParaRP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3" name="TextBox 162"/>
          <p:cNvSpPr txBox="1"/>
          <p:nvPr/>
        </p:nvSpPr>
        <p:spPr>
          <a:xfrm>
            <a:off x="4492002" y="11726985"/>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Victoria</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Le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p>
        </p:txBody>
      </p:sp>
      <p:sp>
        <p:nvSpPr>
          <p:cNvPr id="165" name="TextBox 164"/>
          <p:cNvSpPr txBox="1"/>
          <p:nvPr/>
        </p:nvSpPr>
        <p:spPr>
          <a:xfrm>
            <a:off x="6594068" y="11726985"/>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Robert</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Moore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6" name="TextBox 165"/>
          <p:cNvSpPr txBox="1"/>
          <p:nvPr/>
        </p:nvSpPr>
        <p:spPr>
          <a:xfrm>
            <a:off x="434710" y="2596732"/>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Current Members</a:t>
            </a:r>
          </a:p>
        </p:txBody>
      </p:sp>
      <p:sp>
        <p:nvSpPr>
          <p:cNvPr id="167" name="TextBox 166"/>
          <p:cNvSpPr txBox="1"/>
          <p:nvPr/>
        </p:nvSpPr>
        <p:spPr>
          <a:xfrm>
            <a:off x="434710" y="12432268"/>
            <a:ext cx="3539085" cy="36933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Collaborators</a:t>
            </a:r>
          </a:p>
        </p:txBody>
      </p:sp>
      <p:sp>
        <p:nvSpPr>
          <p:cNvPr id="168" name="TextBox 167"/>
          <p:cNvSpPr txBox="1"/>
          <p:nvPr/>
        </p:nvSpPr>
        <p:spPr>
          <a:xfrm>
            <a:off x="434710" y="4624731"/>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69"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11" r="7477"/>
          <a:stretch/>
        </p:blipFill>
        <p:spPr bwMode="auto">
          <a:xfrm>
            <a:off x="434710" y="12829791"/>
            <a:ext cx="1856232" cy="1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TextBox 169"/>
          <p:cNvSpPr txBox="1"/>
          <p:nvPr/>
        </p:nvSpPr>
        <p:spPr>
          <a:xfrm>
            <a:off x="2607013" y="14378745"/>
            <a:ext cx="1709391" cy="65402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Leah Findlater</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Touchscreen Accessibility</a:t>
            </a:r>
            <a:endParaRPr lang="en-US" sz="800" dirty="0">
              <a:solidFill>
                <a:srgbClr val="464D59"/>
              </a:solidFill>
              <a:latin typeface="Adelle Rg" panose="02000503060000020004" pitchFamily="2" charset="0"/>
            </a:endParaRPr>
          </a:p>
        </p:txBody>
      </p:sp>
      <p:sp>
        <p:nvSpPr>
          <p:cNvPr id="171" name="TextBox 170"/>
          <p:cNvSpPr txBox="1"/>
          <p:nvPr/>
        </p:nvSpPr>
        <p:spPr>
          <a:xfrm>
            <a:off x="578368" y="14378745"/>
            <a:ext cx="1911964"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David Jacobs</a:t>
            </a: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72" name="TextBox 171"/>
          <p:cNvSpPr txBox="1"/>
          <p:nvPr/>
        </p:nvSpPr>
        <p:spPr>
          <a:xfrm>
            <a:off x="4644471" y="14378745"/>
            <a:ext cx="1709391"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Rama </a:t>
            </a:r>
            <a:r>
              <a:rPr lang="en-US" sz="1050" b="1" dirty="0" err="1">
                <a:solidFill>
                  <a:srgbClr val="212830"/>
                </a:solidFill>
                <a:latin typeface="Adelle Rg" panose="02000503060000020004" pitchFamily="2" charset="0"/>
              </a:rPr>
              <a:t>Chellappa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CSE</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endParaRPr lang="en-US" sz="800" dirty="0">
              <a:solidFill>
                <a:srgbClr val="464D59"/>
              </a:solidFill>
              <a:latin typeface="Adelle Rg" panose="02000503060000020004" pitchFamily="2" charset="0"/>
            </a:endParaRPr>
          </a:p>
        </p:txBody>
      </p:sp>
      <p:sp>
        <p:nvSpPr>
          <p:cNvPr id="173" name="TextBox 172"/>
          <p:cNvSpPr txBox="1"/>
          <p:nvPr/>
        </p:nvSpPr>
        <p:spPr>
          <a:xfrm>
            <a:off x="6673117" y="14378745"/>
            <a:ext cx="1709391" cy="530915"/>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Ramani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Duraiswami</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GlassEar</a:t>
            </a:r>
            <a:endParaRPr lang="en-US" sz="800" dirty="0">
              <a:solidFill>
                <a:srgbClr val="464D59"/>
              </a:solidFill>
              <a:latin typeface="Adelle Rg" panose="02000503060000020004" pitchFamily="2" charset="0"/>
            </a:endParaRPr>
          </a:p>
        </p:txBody>
      </p:sp>
      <p:pic>
        <p:nvPicPr>
          <p:cNvPr id="176" name="Picture 2" descr="https://chib.umd.edu/sites/chib.umiacs.umd.edu/files/styles/medium/public/Findlater_square.jpg?itok=3a1POBZM"/>
          <p:cNvPicPr>
            <a:picLocks noChangeAspect="1" noChangeArrowheads="1"/>
          </p:cNvPicPr>
          <p:nvPr/>
        </p:nvPicPr>
        <p:blipFill rotWithShape="1">
          <a:blip r:embed="rId11">
            <a:extLst>
              <a:ext uri="{28A0092B-C50C-407E-A947-70E740481C1C}">
                <a14:useLocalDpi xmlns:a14="http://schemas.microsoft.com/office/drawing/2010/main" val="0"/>
              </a:ext>
            </a:extLst>
          </a:blip>
          <a:srcRect t="6772" b="12297"/>
          <a:stretch/>
        </p:blipFill>
        <p:spPr bwMode="auto">
          <a:xfrm>
            <a:off x="2463356" y="12829791"/>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s://www.umiacs.umd.edu/sites/default/files/styles/medium/public/web-Chellapa316.jpg?itok=_uczN1Qi"/>
          <p:cNvPicPr>
            <a:picLocks noChangeAspect="1" noChangeArrowheads="1"/>
          </p:cNvPicPr>
          <p:nvPr/>
        </p:nvPicPr>
        <p:blipFill rotWithShape="1">
          <a:blip r:embed="rId12">
            <a:extLst>
              <a:ext uri="{28A0092B-C50C-407E-A947-70E740481C1C}">
                <a14:useLocalDpi xmlns:a14="http://schemas.microsoft.com/office/drawing/2010/main" val="0"/>
              </a:ext>
            </a:extLst>
          </a:blip>
          <a:srcRect t="12299" b="6770"/>
          <a:stretch/>
        </p:blipFill>
        <p:spPr bwMode="auto">
          <a:xfrm>
            <a:off x="4492002" y="12829791"/>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http://www.umiacs.umd.edu/sites/default/files/styles/medium/public/web-Ramani45.jpg?itok=IvQ7Uulf"/>
          <p:cNvPicPr>
            <a:picLocks noChangeAspect="1" noChangeArrowheads="1"/>
          </p:cNvPicPr>
          <p:nvPr/>
        </p:nvPicPr>
        <p:blipFill rotWithShape="1">
          <a:blip r:embed="rId13">
            <a:extLst>
              <a:ext uri="{28A0092B-C50C-407E-A947-70E740481C1C}">
                <a14:useLocalDpi xmlns:a14="http://schemas.microsoft.com/office/drawing/2010/main" val="0"/>
              </a:ext>
            </a:extLst>
          </a:blip>
          <a:srcRect t="9299" b="9770"/>
          <a:stretch/>
        </p:blipFill>
        <p:spPr bwMode="auto">
          <a:xfrm>
            <a:off x="6520648" y="12829791"/>
            <a:ext cx="1856232" cy="1502268"/>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p:cNvGrpSpPr/>
          <p:nvPr/>
        </p:nvGrpSpPr>
        <p:grpSpPr>
          <a:xfrm>
            <a:off x="573168" y="15155405"/>
            <a:ext cx="4785598" cy="531675"/>
            <a:chOff x="567903" y="6211893"/>
            <a:chExt cx="3300412" cy="366673"/>
          </a:xfrm>
        </p:grpSpPr>
        <p:sp>
          <p:nvSpPr>
            <p:cNvPr id="182" name="TextBox 181"/>
            <p:cNvSpPr txBox="1"/>
            <p:nvPr/>
          </p:nvSpPr>
          <p:spPr>
            <a:xfrm>
              <a:off x="577566" y="6211893"/>
              <a:ext cx="2440748" cy="25471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past collaborators</a:t>
              </a:r>
            </a:p>
          </p:txBody>
        </p:sp>
        <p:sp>
          <p:nvSpPr>
            <p:cNvPr id="183" name="TextBox 182"/>
            <p:cNvSpPr txBox="1"/>
            <p:nvPr/>
          </p:nvSpPr>
          <p:spPr>
            <a:xfrm>
              <a:off x="567903" y="6504275"/>
              <a:ext cx="3300412" cy="74291"/>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Collaborators from &gt; 1 year ago; titles and affiliations are from time of collaboration</a:t>
              </a:r>
            </a:p>
          </p:txBody>
        </p:sp>
      </p:grpSp>
      <p:sp>
        <p:nvSpPr>
          <p:cNvPr id="184" name="TextBox 183"/>
          <p:cNvSpPr txBox="1"/>
          <p:nvPr/>
        </p:nvSpPr>
        <p:spPr>
          <a:xfrm>
            <a:off x="434710" y="9790922"/>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Alumni</a:t>
            </a:r>
          </a:p>
        </p:txBody>
      </p:sp>
      <p:pic>
        <p:nvPicPr>
          <p:cNvPr id="185"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375" r="2593"/>
          <a:stretch/>
        </p:blipFill>
        <p:spPr bwMode="auto">
          <a:xfrm>
            <a:off x="434710" y="10170913"/>
            <a:ext cx="1860508"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7017"/>
          <a:stretch/>
        </p:blipFill>
        <p:spPr bwMode="auto">
          <a:xfrm>
            <a:off x="2454544" y="10170913"/>
            <a:ext cx="1856232"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TextBox 186"/>
          <p:cNvSpPr txBox="1"/>
          <p:nvPr/>
        </p:nvSpPr>
        <p:spPr>
          <a:xfrm>
            <a:off x="434710" y="11726985"/>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Dhruv</a:t>
            </a:r>
            <a:r>
              <a:rPr lang="en-US" sz="1050" b="1" dirty="0">
                <a:solidFill>
                  <a:srgbClr val="212830"/>
                </a:solidFill>
                <a:latin typeface="Adelle Rg" panose="02000503060000020004" pitchFamily="2" charset="0"/>
              </a:rPr>
              <a:t> Jain</a:t>
            </a:r>
          </a:p>
          <a:p>
            <a:r>
              <a:rPr lang="en-US" sz="800" dirty="0">
                <a:solidFill>
                  <a:srgbClr val="464D59"/>
                </a:solidFill>
                <a:latin typeface="Adelle Rg" panose="02000503060000020004" pitchFamily="2" charset="0"/>
              </a:rPr>
              <a:t>Summer Intern, 2014</a:t>
            </a:r>
          </a:p>
          <a:p>
            <a:r>
              <a:rPr lang="en-US" sz="800" u="sng" dirty="0" err="1">
                <a:solidFill>
                  <a:schemeClr val="accent1"/>
                </a:solidFill>
                <a:latin typeface="Adelle Rg" panose="02000503060000020004" pitchFamily="2" charset="0"/>
              </a:rPr>
              <a:t>GlassEar</a:t>
            </a:r>
            <a:endParaRPr lang="en-US" sz="800" u="sng" dirty="0">
              <a:solidFill>
                <a:schemeClr val="accent1"/>
              </a:solidFill>
              <a:latin typeface="Adelle Rg" panose="02000503060000020004" pitchFamily="2" charset="0"/>
            </a:endParaRPr>
          </a:p>
        </p:txBody>
      </p:sp>
      <p:sp>
        <p:nvSpPr>
          <p:cNvPr id="188" name="TextBox 187"/>
          <p:cNvSpPr txBox="1"/>
          <p:nvPr/>
        </p:nvSpPr>
        <p:spPr>
          <a:xfrm>
            <a:off x="2454544" y="11726985"/>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Michael </a:t>
            </a:r>
            <a:r>
              <a:rPr lang="en-US" sz="1050" b="1" dirty="0" err="1">
                <a:solidFill>
                  <a:srgbClr val="212830"/>
                </a:solidFill>
                <a:latin typeface="Adelle Rg" panose="02000503060000020004" pitchFamily="2" charset="0"/>
              </a:rPr>
              <a:t>Gubbels</a:t>
            </a:r>
            <a:endParaRPr lang="en-US" sz="1050" b="1" dirty="0">
              <a:solidFill>
                <a:srgbClr val="212830"/>
              </a:solidFill>
              <a:latin typeface="Adelle Rg" panose="02000503060000020004" pitchFamily="2" charset="0"/>
            </a:endParaRPr>
          </a:p>
          <a:p>
            <a:r>
              <a:rPr lang="en-US" sz="800" dirty="0" err="1">
                <a:solidFill>
                  <a:srgbClr val="464D59"/>
                </a:solidFill>
                <a:latin typeface="Adelle Rg" panose="02000503060000020004" pitchFamily="2" charset="0"/>
              </a:rPr>
              <a:t>iSchool</a:t>
            </a:r>
            <a:r>
              <a:rPr lang="en-US" sz="800" dirty="0">
                <a:solidFill>
                  <a:srgbClr val="464D59"/>
                </a:solidFill>
                <a:latin typeface="Adelle Rg" panose="02000503060000020004" pitchFamily="2" charset="0"/>
              </a:rPr>
              <a:t>, MS, 2013-2015</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Pixel</a:t>
            </a:r>
          </a:p>
        </p:txBody>
      </p:sp>
      <p:sp>
        <p:nvSpPr>
          <p:cNvPr id="189" name="TextBox 188"/>
          <p:cNvSpPr txBox="1"/>
          <p:nvPr/>
        </p:nvSpPr>
        <p:spPr>
          <a:xfrm>
            <a:off x="434710" y="2895600"/>
            <a:ext cx="1911964" cy="107722"/>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5 PhD, 2 MS, 4 Undergrad</a:t>
            </a:r>
          </a:p>
        </p:txBody>
      </p:sp>
      <p:pic>
        <p:nvPicPr>
          <p:cNvPr id="190" name="Picture 4"/>
          <p:cNvPicPr>
            <a:picLocks noChangeAspect="1" noChangeArrowheads="1"/>
          </p:cNvPicPr>
          <p:nvPr/>
        </p:nvPicPr>
        <p:blipFill rotWithShape="1">
          <a:blip r:embed="rId16">
            <a:extLst>
              <a:ext uri="{28A0092B-C50C-407E-A947-70E740481C1C}">
                <a14:useLocalDpi xmlns:a14="http://schemas.microsoft.com/office/drawing/2010/main" val="0"/>
              </a:ext>
            </a:extLst>
          </a:blip>
          <a:srcRect l="11146" t="1748" r="10823" b="18411"/>
          <a:stretch/>
        </p:blipFill>
        <p:spPr bwMode="auto">
          <a:xfrm>
            <a:off x="587179" y="15844389"/>
            <a:ext cx="1856232" cy="149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TextBox 190"/>
          <p:cNvSpPr txBox="1"/>
          <p:nvPr/>
        </p:nvSpPr>
        <p:spPr>
          <a:xfrm>
            <a:off x="573169" y="17362211"/>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Eric </a:t>
            </a:r>
            <a:r>
              <a:rPr lang="en-US" sz="1050" b="1" dirty="0" err="1">
                <a:solidFill>
                  <a:srgbClr val="212830"/>
                </a:solidFill>
                <a:latin typeface="Adelle Rg" panose="02000503060000020004" pitchFamily="2" charset="0"/>
              </a:rPr>
              <a:t>Hekler</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Assistant Prof, Nutrition &amp; Health</a:t>
            </a:r>
          </a:p>
          <a:p>
            <a:r>
              <a:rPr lang="en-US" sz="800" dirty="0">
                <a:solidFill>
                  <a:srgbClr val="464D59"/>
                </a:solidFill>
                <a:latin typeface="Adelle Rg" panose="02000503060000020004" pitchFamily="2" charset="0"/>
              </a:rPr>
              <a:t>Arizona State University</a:t>
            </a:r>
          </a:p>
        </p:txBody>
      </p:sp>
      <p:pic>
        <p:nvPicPr>
          <p:cNvPr id="192" name="Picture 5"/>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0056" r="2566"/>
          <a:stretch/>
        </p:blipFill>
        <p:spPr bwMode="auto">
          <a:xfrm>
            <a:off x="2615825" y="15827669"/>
            <a:ext cx="1898060"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2607013" y="1736221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Pedja Klasnja</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Michigan</a:t>
            </a:r>
          </a:p>
        </p:txBody>
      </p:sp>
      <p:pic>
        <p:nvPicPr>
          <p:cNvPr id="195" name="Picture 2" descr="https://cmsc434-f14.wikispaces.com/file/view/IMG_9704_Small2b.jpg/520111304/IMG_9704_Small2b.jpg"/>
          <p:cNvPicPr>
            <a:picLocks noChangeAspect="1" noChangeArrowheads="1"/>
          </p:cNvPicPr>
          <p:nvPr/>
        </p:nvPicPr>
        <p:blipFill rotWithShape="1">
          <a:blip r:embed="rId18">
            <a:extLst>
              <a:ext uri="{28A0092B-C50C-407E-A947-70E740481C1C}">
                <a14:useLocalDpi xmlns:a14="http://schemas.microsoft.com/office/drawing/2010/main" val="0"/>
              </a:ext>
            </a:extLst>
          </a:blip>
          <a:srcRect t="12973" r="14557" b="12973"/>
          <a:stretch/>
        </p:blipFill>
        <p:spPr bwMode="auto">
          <a:xfrm>
            <a:off x="6520648" y="3076703"/>
            <a:ext cx="1856232" cy="1511505"/>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p:cNvSpPr txBox="1"/>
          <p:nvPr/>
        </p:nvSpPr>
        <p:spPr>
          <a:xfrm>
            <a:off x="6520648" y="462473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Matt </a:t>
            </a:r>
            <a:r>
              <a:rPr lang="en-US" sz="1050" b="1" dirty="0" err="1">
                <a:solidFill>
                  <a:srgbClr val="212830"/>
                </a:solidFill>
                <a:latin typeface="Adelle Rg" panose="02000503060000020004" pitchFamily="2" charset="0"/>
              </a:rPr>
              <a:t>Mauriello</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Thermography</a:t>
            </a:r>
          </a:p>
        </p:txBody>
      </p:sp>
      <p:pic>
        <p:nvPicPr>
          <p:cNvPr id="201"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0027" y="2936135"/>
            <a:ext cx="13811" cy="1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15497"/>
          <a:stretch/>
        </p:blipFill>
        <p:spPr bwMode="auto">
          <a:xfrm>
            <a:off x="2463356" y="5368861"/>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2746" t="8919" r="12746" b="27303"/>
          <a:stretch/>
        </p:blipFill>
        <p:spPr bwMode="auto">
          <a:xfrm>
            <a:off x="434710" y="5368861"/>
            <a:ext cx="1856232" cy="156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 name="TextBox 204"/>
          <p:cNvSpPr txBox="1"/>
          <p:nvPr/>
        </p:nvSpPr>
        <p:spPr>
          <a:xfrm>
            <a:off x="434710" y="6974443"/>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Manaswi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Saha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06" name="TextBox 205"/>
          <p:cNvSpPr txBox="1"/>
          <p:nvPr/>
        </p:nvSpPr>
        <p:spPr>
          <a:xfrm>
            <a:off x="2463356" y="6966707"/>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Lee Stearns</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7"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5206" b="3688"/>
          <a:stretch/>
        </p:blipFill>
        <p:spPr bwMode="auto">
          <a:xfrm>
            <a:off x="4492002" y="5368860"/>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Box 207"/>
          <p:cNvSpPr txBox="1"/>
          <p:nvPr/>
        </p:nvSpPr>
        <p:spPr>
          <a:xfrm>
            <a:off x="4492002" y="6964912"/>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Liang He</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9" name="Picture 6"/>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905"/>
          <a:stretch/>
        </p:blipFill>
        <p:spPr bwMode="auto">
          <a:xfrm>
            <a:off x="6520648" y="5368860"/>
            <a:ext cx="1856232" cy="1549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 name="TextBox 209"/>
          <p:cNvSpPr txBox="1"/>
          <p:nvPr/>
        </p:nvSpPr>
        <p:spPr>
          <a:xfrm>
            <a:off x="6520648" y="6963381"/>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Seokbin</a:t>
            </a:r>
            <a:r>
              <a:rPr lang="en-US" sz="1050" b="1" dirty="0">
                <a:solidFill>
                  <a:srgbClr val="212830"/>
                </a:solidFill>
                <a:latin typeface="Adelle Rg" panose="02000503060000020004" pitchFamily="2" charset="0"/>
              </a:rPr>
              <a:t> Kang</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13" name="TextBox 21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People</a:t>
            </a:r>
          </a:p>
        </p:txBody>
      </p:sp>
      <p:pic>
        <p:nvPicPr>
          <p:cNvPr id="73"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381000" y="7537530"/>
            <a:ext cx="1876345" cy="154525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381000" y="9108068"/>
            <a:ext cx="1727913"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Ladan</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Najafizadeh</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MS Student, CS</a:t>
            </a:r>
          </a:p>
          <a:p>
            <a:r>
              <a:rPr lang="en-US" sz="800" u="sng" dirty="0">
                <a:solidFill>
                  <a:schemeClr val="accent1"/>
                </a:solidFill>
                <a:latin typeface="Adelle Rg" panose="02000503060000020004" pitchFamily="2" charset="0"/>
              </a:rPr>
              <a:t>E-Textiles</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Sidewalk</a:t>
            </a:r>
          </a:p>
        </p:txBody>
      </p:sp>
      <p:pic>
        <p:nvPicPr>
          <p:cNvPr id="75"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2463356" y="7549710"/>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6" name="TextBox 75"/>
          <p:cNvSpPr txBox="1"/>
          <p:nvPr/>
        </p:nvSpPr>
        <p:spPr>
          <a:xfrm>
            <a:off x="2463356" y="9125500"/>
            <a:ext cx="199735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Majeed</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Kazemitabaar</a:t>
            </a:r>
            <a:br>
              <a:rPr lang="en-US" sz="1050" b="1" dirty="0">
                <a:solidFill>
                  <a:srgbClr val="212830"/>
                </a:solidFill>
                <a:latin typeface="Adelle Rg" panose="02000503060000020004" pitchFamily="2" charset="0"/>
              </a:rPr>
            </a:br>
            <a:r>
              <a:rPr lang="en-US" sz="800" dirty="0">
                <a:solidFill>
                  <a:srgbClr val="464D59"/>
                </a:solidFill>
                <a:latin typeface="Adelle Rg" panose="02000503060000020004" pitchFamily="2" charset="0"/>
              </a:rPr>
              <a:t>MS Student, CS</a:t>
            </a:r>
          </a:p>
          <a:p>
            <a:r>
              <a:rPr lang="en-US" sz="800" u="sng" dirty="0" err="1">
                <a:solidFill>
                  <a:schemeClr val="accent1"/>
                </a:solidFill>
                <a:latin typeface="Adelle Rg" panose="02000503060000020004" pitchFamily="2" charset="0"/>
              </a:rPr>
              <a:t>MakerWear</a:t>
            </a:r>
            <a:endParaRPr lang="en-US" sz="800" u="sng" dirty="0">
              <a:solidFill>
                <a:schemeClr val="accent1"/>
              </a:solidFill>
              <a:latin typeface="Adelle Rg" panose="02000503060000020004" pitchFamily="2" charset="0"/>
            </a:endParaRPr>
          </a:p>
        </p:txBody>
      </p:sp>
      <p:pic>
        <p:nvPicPr>
          <p:cNvPr id="77"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b="10815"/>
          <a:stretch/>
        </p:blipFill>
        <p:spPr bwMode="auto">
          <a:xfrm>
            <a:off x="4474259" y="7577521"/>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TextBox 77"/>
          <p:cNvSpPr txBox="1"/>
          <p:nvPr/>
        </p:nvSpPr>
        <p:spPr>
          <a:xfrm>
            <a:off x="4474259" y="9200499"/>
            <a:ext cx="193268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Leyla Norooz</a:t>
            </a:r>
          </a:p>
          <a:p>
            <a:r>
              <a:rPr lang="en-US" sz="800" dirty="0">
                <a:solidFill>
                  <a:srgbClr val="464D59"/>
                </a:solidFill>
                <a:latin typeface="Adelle Rg" panose="02000503060000020004" pitchFamily="2" charset="0"/>
              </a:rPr>
              <a:t>PhD Student,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p:txBody>
      </p:sp>
    </p:spTree>
    <p:extLst>
      <p:ext uri="{BB962C8B-B14F-4D97-AF65-F5344CB8AC3E}">
        <p14:creationId xmlns:p14="http://schemas.microsoft.com/office/powerpoint/2010/main" val="397519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148" name="TextBox 14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149" name="Rectangle 14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1" name="TextBox 15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52" name="TextBox 15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154" name="Picture 2" descr="C:\Users\jonf\Downloads\mhacks-05-092313.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16" t="19078" r="21297" b="47673"/>
          <a:stretch/>
        </p:blipFill>
        <p:spPr bwMode="auto">
          <a:xfrm>
            <a:off x="4492002" y="3446097"/>
            <a:ext cx="1856232" cy="150910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jonf\Dropbox\MakeabilityLabHeadshots\KotaroHar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42" t="6908" r="4828" b="30277"/>
          <a:stretch/>
        </p:blipFill>
        <p:spPr bwMode="auto">
          <a:xfrm>
            <a:off x="2463356" y="3446097"/>
            <a:ext cx="1856232" cy="15091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3" descr="C:\Users\jonf\Dropbox\MakeabilityLabHeadshots\14904e3.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416" t="5901" r="12416" b="32790"/>
          <a:stretch/>
        </p:blipFill>
        <p:spPr bwMode="auto">
          <a:xfrm>
            <a:off x="4492003" y="10545981"/>
            <a:ext cx="1849024" cy="15115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5" descr="C:\Users\jonf\Dropbox\MakeabilityLabHeadshots\RobertMoor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59" t="12298" r="31" b="35"/>
          <a:stretch/>
        </p:blipFill>
        <p:spPr bwMode="auto">
          <a:xfrm>
            <a:off x="6520648" y="10545981"/>
            <a:ext cx="1853245" cy="15115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2463356" y="4999799"/>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Kotaro Hara</a:t>
            </a: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Sidewalk</a:t>
            </a:r>
          </a:p>
        </p:txBody>
      </p:sp>
      <p:pic>
        <p:nvPicPr>
          <p:cNvPr id="161" name="Picture 2" descr="https://www.cs.umd.edu/%7Ejonf/JonFroehlich.png"/>
          <p:cNvPicPr>
            <a:picLocks noChangeAspect="1" noChangeArrowheads="1"/>
          </p:cNvPicPr>
          <p:nvPr/>
        </p:nvPicPr>
        <p:blipFill rotWithShape="1">
          <a:blip r:embed="rId9">
            <a:extLst>
              <a:ext uri="{28A0092B-C50C-407E-A947-70E740481C1C}">
                <a14:useLocalDpi xmlns:a14="http://schemas.microsoft.com/office/drawing/2010/main" val="0"/>
              </a:ext>
            </a:extLst>
          </a:blip>
          <a:srcRect l="15397" t="8845" r="16108" b="35194"/>
          <a:stretch/>
        </p:blipFill>
        <p:spPr bwMode="auto">
          <a:xfrm>
            <a:off x="434710" y="3440900"/>
            <a:ext cx="1856232" cy="15074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4480479" y="4999799"/>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Zachary Lawrence</a:t>
            </a:r>
          </a:p>
          <a:p>
            <a:r>
              <a:rPr lang="en-US" sz="800" dirty="0">
                <a:solidFill>
                  <a:srgbClr val="464D59"/>
                </a:solidFill>
                <a:latin typeface="Adelle Rg" panose="02000503060000020004" pitchFamily="2" charset="0"/>
              </a:rPr>
              <a:t>Undergrad, </a:t>
            </a:r>
            <a:r>
              <a:rPr lang="en-US" sz="800" dirty="0" err="1">
                <a:solidFill>
                  <a:srgbClr val="464D59"/>
                </a:solidFill>
                <a:latin typeface="Adelle Rg" panose="02000503060000020004" pitchFamily="2" charset="0"/>
              </a:rPr>
              <a:t>CprE</a:t>
            </a:r>
            <a:endParaRPr lang="en-US" sz="800" dirty="0">
              <a:solidFill>
                <a:srgbClr val="464D59"/>
              </a:solidFill>
              <a:latin typeface="Adelle Rg" panose="02000503060000020004" pitchFamily="2" charset="0"/>
            </a:endParaRP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3" name="TextBox 162"/>
          <p:cNvSpPr txBox="1"/>
          <p:nvPr/>
        </p:nvSpPr>
        <p:spPr>
          <a:xfrm>
            <a:off x="4492002" y="12102053"/>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Victoria</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Le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p>
        </p:txBody>
      </p:sp>
      <p:sp>
        <p:nvSpPr>
          <p:cNvPr id="165" name="TextBox 164"/>
          <p:cNvSpPr txBox="1"/>
          <p:nvPr/>
        </p:nvSpPr>
        <p:spPr>
          <a:xfrm>
            <a:off x="6594068" y="12102053"/>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Robert</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Moore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6" name="TextBox 165"/>
          <p:cNvSpPr txBox="1"/>
          <p:nvPr/>
        </p:nvSpPr>
        <p:spPr>
          <a:xfrm>
            <a:off x="434710" y="2971800"/>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Faculty and Grad Students</a:t>
            </a:r>
          </a:p>
        </p:txBody>
      </p:sp>
      <p:sp>
        <p:nvSpPr>
          <p:cNvPr id="167" name="TextBox 166"/>
          <p:cNvSpPr txBox="1"/>
          <p:nvPr/>
        </p:nvSpPr>
        <p:spPr>
          <a:xfrm>
            <a:off x="434710" y="12807336"/>
            <a:ext cx="3539085" cy="36933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Collaborators</a:t>
            </a:r>
          </a:p>
        </p:txBody>
      </p:sp>
      <p:sp>
        <p:nvSpPr>
          <p:cNvPr id="168" name="TextBox 167"/>
          <p:cNvSpPr txBox="1"/>
          <p:nvPr/>
        </p:nvSpPr>
        <p:spPr>
          <a:xfrm>
            <a:off x="434710" y="4999799"/>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69"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11" r="7477"/>
          <a:stretch/>
        </p:blipFill>
        <p:spPr bwMode="auto">
          <a:xfrm>
            <a:off x="434710" y="13204859"/>
            <a:ext cx="1856232" cy="1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TextBox 169"/>
          <p:cNvSpPr txBox="1"/>
          <p:nvPr/>
        </p:nvSpPr>
        <p:spPr>
          <a:xfrm>
            <a:off x="2607013" y="14753813"/>
            <a:ext cx="1709391" cy="65402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Leah Findlater</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Touchscreen Accessibility</a:t>
            </a:r>
            <a:endParaRPr lang="en-US" sz="800" dirty="0">
              <a:solidFill>
                <a:srgbClr val="464D59"/>
              </a:solidFill>
              <a:latin typeface="Adelle Rg" panose="02000503060000020004" pitchFamily="2" charset="0"/>
            </a:endParaRPr>
          </a:p>
        </p:txBody>
      </p:sp>
      <p:sp>
        <p:nvSpPr>
          <p:cNvPr id="171" name="TextBox 170"/>
          <p:cNvSpPr txBox="1"/>
          <p:nvPr/>
        </p:nvSpPr>
        <p:spPr>
          <a:xfrm>
            <a:off x="578368" y="14753813"/>
            <a:ext cx="1911964"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David Jacobs</a:t>
            </a: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72" name="TextBox 171"/>
          <p:cNvSpPr txBox="1"/>
          <p:nvPr/>
        </p:nvSpPr>
        <p:spPr>
          <a:xfrm>
            <a:off x="4644471" y="14753813"/>
            <a:ext cx="1709391"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Rama </a:t>
            </a:r>
            <a:r>
              <a:rPr lang="en-US" sz="1050" b="1" dirty="0" err="1">
                <a:solidFill>
                  <a:srgbClr val="212830"/>
                </a:solidFill>
                <a:latin typeface="Adelle Rg" panose="02000503060000020004" pitchFamily="2" charset="0"/>
              </a:rPr>
              <a:t>Chellappa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CSE</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endParaRPr lang="en-US" sz="800" dirty="0">
              <a:solidFill>
                <a:srgbClr val="464D59"/>
              </a:solidFill>
              <a:latin typeface="Adelle Rg" panose="02000503060000020004" pitchFamily="2" charset="0"/>
            </a:endParaRPr>
          </a:p>
        </p:txBody>
      </p:sp>
      <p:sp>
        <p:nvSpPr>
          <p:cNvPr id="173" name="TextBox 172"/>
          <p:cNvSpPr txBox="1"/>
          <p:nvPr/>
        </p:nvSpPr>
        <p:spPr>
          <a:xfrm>
            <a:off x="6673117" y="14753813"/>
            <a:ext cx="1709391" cy="530915"/>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Ramani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Duraiswami</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GlassEar</a:t>
            </a:r>
            <a:endParaRPr lang="en-US" sz="800" dirty="0">
              <a:solidFill>
                <a:srgbClr val="464D59"/>
              </a:solidFill>
              <a:latin typeface="Adelle Rg" panose="02000503060000020004" pitchFamily="2" charset="0"/>
            </a:endParaRPr>
          </a:p>
        </p:txBody>
      </p:sp>
      <p:pic>
        <p:nvPicPr>
          <p:cNvPr id="176" name="Picture 2" descr="https://chib.umd.edu/sites/chib.umiacs.umd.edu/files/styles/medium/public/Findlater_square.jpg?itok=3a1POBZM"/>
          <p:cNvPicPr>
            <a:picLocks noChangeAspect="1" noChangeArrowheads="1"/>
          </p:cNvPicPr>
          <p:nvPr/>
        </p:nvPicPr>
        <p:blipFill rotWithShape="1">
          <a:blip r:embed="rId11">
            <a:extLst>
              <a:ext uri="{28A0092B-C50C-407E-A947-70E740481C1C}">
                <a14:useLocalDpi xmlns:a14="http://schemas.microsoft.com/office/drawing/2010/main" val="0"/>
              </a:ext>
            </a:extLst>
          </a:blip>
          <a:srcRect t="6772" b="12297"/>
          <a:stretch/>
        </p:blipFill>
        <p:spPr bwMode="auto">
          <a:xfrm>
            <a:off x="2463356" y="13204859"/>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s://www.umiacs.umd.edu/sites/default/files/styles/medium/public/web-Chellapa316.jpg?itok=_uczN1Qi"/>
          <p:cNvPicPr>
            <a:picLocks noChangeAspect="1" noChangeArrowheads="1"/>
          </p:cNvPicPr>
          <p:nvPr/>
        </p:nvPicPr>
        <p:blipFill rotWithShape="1">
          <a:blip r:embed="rId12">
            <a:extLst>
              <a:ext uri="{28A0092B-C50C-407E-A947-70E740481C1C}">
                <a14:useLocalDpi xmlns:a14="http://schemas.microsoft.com/office/drawing/2010/main" val="0"/>
              </a:ext>
            </a:extLst>
          </a:blip>
          <a:srcRect t="12299" b="6770"/>
          <a:stretch/>
        </p:blipFill>
        <p:spPr bwMode="auto">
          <a:xfrm>
            <a:off x="4492002" y="13204859"/>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http://www.umiacs.umd.edu/sites/default/files/styles/medium/public/web-Ramani45.jpg?itok=IvQ7Uulf"/>
          <p:cNvPicPr>
            <a:picLocks noChangeAspect="1" noChangeArrowheads="1"/>
          </p:cNvPicPr>
          <p:nvPr/>
        </p:nvPicPr>
        <p:blipFill rotWithShape="1">
          <a:blip r:embed="rId13">
            <a:extLst>
              <a:ext uri="{28A0092B-C50C-407E-A947-70E740481C1C}">
                <a14:useLocalDpi xmlns:a14="http://schemas.microsoft.com/office/drawing/2010/main" val="0"/>
              </a:ext>
            </a:extLst>
          </a:blip>
          <a:srcRect t="9299" b="9770"/>
          <a:stretch/>
        </p:blipFill>
        <p:spPr bwMode="auto">
          <a:xfrm>
            <a:off x="6520648" y="13204859"/>
            <a:ext cx="1856232" cy="1502268"/>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p:cNvGrpSpPr/>
          <p:nvPr/>
        </p:nvGrpSpPr>
        <p:grpSpPr>
          <a:xfrm>
            <a:off x="573168" y="15530473"/>
            <a:ext cx="4785598" cy="531675"/>
            <a:chOff x="567903" y="6211893"/>
            <a:chExt cx="3300412" cy="366673"/>
          </a:xfrm>
        </p:grpSpPr>
        <p:sp>
          <p:nvSpPr>
            <p:cNvPr id="182" name="TextBox 181"/>
            <p:cNvSpPr txBox="1"/>
            <p:nvPr/>
          </p:nvSpPr>
          <p:spPr>
            <a:xfrm>
              <a:off x="577566" y="6211893"/>
              <a:ext cx="2440748" cy="25471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past collaborators</a:t>
              </a:r>
            </a:p>
          </p:txBody>
        </p:sp>
        <p:sp>
          <p:nvSpPr>
            <p:cNvPr id="183" name="TextBox 182"/>
            <p:cNvSpPr txBox="1"/>
            <p:nvPr/>
          </p:nvSpPr>
          <p:spPr>
            <a:xfrm>
              <a:off x="567903" y="6504275"/>
              <a:ext cx="3300412" cy="74291"/>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Collaborators from &gt; 1 year ago; titles and affiliations are from time of collaboration</a:t>
              </a:r>
            </a:p>
          </p:txBody>
        </p:sp>
      </p:grpSp>
      <p:sp>
        <p:nvSpPr>
          <p:cNvPr id="184" name="TextBox 183"/>
          <p:cNvSpPr txBox="1"/>
          <p:nvPr/>
        </p:nvSpPr>
        <p:spPr>
          <a:xfrm>
            <a:off x="434710" y="10165990"/>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Alumni</a:t>
            </a:r>
          </a:p>
        </p:txBody>
      </p:sp>
      <p:pic>
        <p:nvPicPr>
          <p:cNvPr id="185"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375" r="2593"/>
          <a:stretch/>
        </p:blipFill>
        <p:spPr bwMode="auto">
          <a:xfrm>
            <a:off x="434710" y="10545981"/>
            <a:ext cx="1860508"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7017"/>
          <a:stretch/>
        </p:blipFill>
        <p:spPr bwMode="auto">
          <a:xfrm>
            <a:off x="2454544" y="10545981"/>
            <a:ext cx="1856232"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TextBox 186"/>
          <p:cNvSpPr txBox="1"/>
          <p:nvPr/>
        </p:nvSpPr>
        <p:spPr>
          <a:xfrm>
            <a:off x="434710" y="12102053"/>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Dhruv</a:t>
            </a:r>
            <a:r>
              <a:rPr lang="en-US" sz="1050" b="1" dirty="0">
                <a:solidFill>
                  <a:srgbClr val="212830"/>
                </a:solidFill>
                <a:latin typeface="Adelle Rg" panose="02000503060000020004" pitchFamily="2" charset="0"/>
              </a:rPr>
              <a:t> Jain</a:t>
            </a:r>
          </a:p>
          <a:p>
            <a:r>
              <a:rPr lang="en-US" sz="800" dirty="0">
                <a:solidFill>
                  <a:srgbClr val="464D59"/>
                </a:solidFill>
                <a:latin typeface="Adelle Rg" panose="02000503060000020004" pitchFamily="2" charset="0"/>
              </a:rPr>
              <a:t>Summer Intern, 2014</a:t>
            </a:r>
          </a:p>
          <a:p>
            <a:r>
              <a:rPr lang="en-US" sz="800" u="sng" dirty="0" err="1">
                <a:solidFill>
                  <a:schemeClr val="accent1"/>
                </a:solidFill>
                <a:latin typeface="Adelle Rg" panose="02000503060000020004" pitchFamily="2" charset="0"/>
              </a:rPr>
              <a:t>GlassEar</a:t>
            </a:r>
            <a:endParaRPr lang="en-US" sz="800" u="sng" dirty="0">
              <a:solidFill>
                <a:schemeClr val="accent1"/>
              </a:solidFill>
              <a:latin typeface="Adelle Rg" panose="02000503060000020004" pitchFamily="2" charset="0"/>
            </a:endParaRPr>
          </a:p>
        </p:txBody>
      </p:sp>
      <p:sp>
        <p:nvSpPr>
          <p:cNvPr id="188" name="TextBox 187"/>
          <p:cNvSpPr txBox="1"/>
          <p:nvPr/>
        </p:nvSpPr>
        <p:spPr>
          <a:xfrm>
            <a:off x="2454544" y="12102053"/>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Michael </a:t>
            </a:r>
            <a:r>
              <a:rPr lang="en-US" sz="1050" b="1" dirty="0" err="1">
                <a:solidFill>
                  <a:srgbClr val="212830"/>
                </a:solidFill>
                <a:latin typeface="Adelle Rg" panose="02000503060000020004" pitchFamily="2" charset="0"/>
              </a:rPr>
              <a:t>Gubbels</a:t>
            </a:r>
            <a:endParaRPr lang="en-US" sz="1050" b="1" dirty="0">
              <a:solidFill>
                <a:srgbClr val="212830"/>
              </a:solidFill>
              <a:latin typeface="Adelle Rg" panose="02000503060000020004" pitchFamily="2" charset="0"/>
            </a:endParaRPr>
          </a:p>
          <a:p>
            <a:r>
              <a:rPr lang="en-US" sz="800" dirty="0" err="1">
                <a:solidFill>
                  <a:srgbClr val="464D59"/>
                </a:solidFill>
                <a:latin typeface="Adelle Rg" panose="02000503060000020004" pitchFamily="2" charset="0"/>
              </a:rPr>
              <a:t>iSchool</a:t>
            </a:r>
            <a:r>
              <a:rPr lang="en-US" sz="800" dirty="0">
                <a:solidFill>
                  <a:srgbClr val="464D59"/>
                </a:solidFill>
                <a:latin typeface="Adelle Rg" panose="02000503060000020004" pitchFamily="2" charset="0"/>
              </a:rPr>
              <a:t>, MS, 2013-2015</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Pixel</a:t>
            </a:r>
          </a:p>
        </p:txBody>
      </p:sp>
      <p:sp>
        <p:nvSpPr>
          <p:cNvPr id="189" name="TextBox 188"/>
          <p:cNvSpPr txBox="1"/>
          <p:nvPr/>
        </p:nvSpPr>
        <p:spPr>
          <a:xfrm>
            <a:off x="434710" y="3270668"/>
            <a:ext cx="1911964" cy="107722"/>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5 PhD, 2 MS, 4 Undergrad</a:t>
            </a:r>
          </a:p>
        </p:txBody>
      </p:sp>
      <p:pic>
        <p:nvPicPr>
          <p:cNvPr id="190" name="Picture 4"/>
          <p:cNvPicPr>
            <a:picLocks noChangeAspect="1" noChangeArrowheads="1"/>
          </p:cNvPicPr>
          <p:nvPr/>
        </p:nvPicPr>
        <p:blipFill rotWithShape="1">
          <a:blip r:embed="rId16">
            <a:extLst>
              <a:ext uri="{28A0092B-C50C-407E-A947-70E740481C1C}">
                <a14:useLocalDpi xmlns:a14="http://schemas.microsoft.com/office/drawing/2010/main" val="0"/>
              </a:ext>
            </a:extLst>
          </a:blip>
          <a:srcRect l="11146" t="1748" r="10823" b="18411"/>
          <a:stretch/>
        </p:blipFill>
        <p:spPr bwMode="auto">
          <a:xfrm>
            <a:off x="587179" y="16219457"/>
            <a:ext cx="1856232" cy="149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TextBox 190"/>
          <p:cNvSpPr txBox="1"/>
          <p:nvPr/>
        </p:nvSpPr>
        <p:spPr>
          <a:xfrm>
            <a:off x="573169" y="1833739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Eric </a:t>
            </a:r>
            <a:r>
              <a:rPr lang="en-US" sz="1050" b="1" dirty="0" err="1">
                <a:solidFill>
                  <a:srgbClr val="212830"/>
                </a:solidFill>
                <a:latin typeface="Adelle Rg" panose="02000503060000020004" pitchFamily="2" charset="0"/>
              </a:rPr>
              <a:t>Hekler</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Assistant Prof, Nutrition &amp; Health</a:t>
            </a:r>
          </a:p>
          <a:p>
            <a:r>
              <a:rPr lang="en-US" sz="800" dirty="0">
                <a:solidFill>
                  <a:srgbClr val="464D59"/>
                </a:solidFill>
                <a:latin typeface="Adelle Rg" panose="02000503060000020004" pitchFamily="2" charset="0"/>
              </a:rPr>
              <a:t>Arizona State University</a:t>
            </a:r>
          </a:p>
        </p:txBody>
      </p:sp>
      <p:pic>
        <p:nvPicPr>
          <p:cNvPr id="192" name="Picture 5"/>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0056" r="2566"/>
          <a:stretch/>
        </p:blipFill>
        <p:spPr bwMode="auto">
          <a:xfrm>
            <a:off x="2615825" y="16202737"/>
            <a:ext cx="1898060"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2607013" y="18337396"/>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Pedja Klasnja</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Michigan</a:t>
            </a:r>
          </a:p>
        </p:txBody>
      </p:sp>
      <p:pic>
        <p:nvPicPr>
          <p:cNvPr id="195" name="Picture 2" descr="https://cmsc434-f14.wikispaces.com/file/view/IMG_9704_Small2b.jpg/520111304/IMG_9704_Small2b.jpg"/>
          <p:cNvPicPr>
            <a:picLocks noChangeAspect="1" noChangeArrowheads="1"/>
          </p:cNvPicPr>
          <p:nvPr/>
        </p:nvPicPr>
        <p:blipFill rotWithShape="1">
          <a:blip r:embed="rId18">
            <a:extLst>
              <a:ext uri="{28A0092B-C50C-407E-A947-70E740481C1C}">
                <a14:useLocalDpi xmlns:a14="http://schemas.microsoft.com/office/drawing/2010/main" val="0"/>
              </a:ext>
            </a:extLst>
          </a:blip>
          <a:srcRect t="12973" r="14557" b="12973"/>
          <a:stretch/>
        </p:blipFill>
        <p:spPr bwMode="auto">
          <a:xfrm>
            <a:off x="6520648" y="3451771"/>
            <a:ext cx="1856232" cy="1511505"/>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p:cNvSpPr txBox="1"/>
          <p:nvPr/>
        </p:nvSpPr>
        <p:spPr>
          <a:xfrm>
            <a:off x="6520648" y="4999799"/>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Matt </a:t>
            </a:r>
            <a:r>
              <a:rPr lang="en-US" sz="1050" b="1" dirty="0" err="1">
                <a:solidFill>
                  <a:srgbClr val="212830"/>
                </a:solidFill>
                <a:latin typeface="Adelle Rg" panose="02000503060000020004" pitchFamily="2" charset="0"/>
              </a:rPr>
              <a:t>Mauriello</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Thermography</a:t>
            </a:r>
          </a:p>
        </p:txBody>
      </p:sp>
      <p:pic>
        <p:nvPicPr>
          <p:cNvPr id="201"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0027" y="3311203"/>
            <a:ext cx="13811" cy="1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15497"/>
          <a:stretch/>
        </p:blipFill>
        <p:spPr bwMode="auto">
          <a:xfrm>
            <a:off x="2463356" y="5743929"/>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2746" t="8919" r="12746" b="27303"/>
          <a:stretch/>
        </p:blipFill>
        <p:spPr bwMode="auto">
          <a:xfrm>
            <a:off x="434710" y="5743929"/>
            <a:ext cx="1856232" cy="156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 name="TextBox 204"/>
          <p:cNvSpPr txBox="1"/>
          <p:nvPr/>
        </p:nvSpPr>
        <p:spPr>
          <a:xfrm>
            <a:off x="434710" y="7349511"/>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Manaswi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Saha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06" name="TextBox 205"/>
          <p:cNvSpPr txBox="1"/>
          <p:nvPr/>
        </p:nvSpPr>
        <p:spPr>
          <a:xfrm>
            <a:off x="2463356" y="7341775"/>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Lee Stearns</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7"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5206" b="3688"/>
          <a:stretch/>
        </p:blipFill>
        <p:spPr bwMode="auto">
          <a:xfrm>
            <a:off x="4492002" y="5743928"/>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Box 207"/>
          <p:cNvSpPr txBox="1"/>
          <p:nvPr/>
        </p:nvSpPr>
        <p:spPr>
          <a:xfrm>
            <a:off x="4492002" y="7339980"/>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Liang He</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9" name="Picture 6"/>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905"/>
          <a:stretch/>
        </p:blipFill>
        <p:spPr bwMode="auto">
          <a:xfrm>
            <a:off x="6520648" y="5743928"/>
            <a:ext cx="1856232" cy="1549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 name="TextBox 209"/>
          <p:cNvSpPr txBox="1"/>
          <p:nvPr/>
        </p:nvSpPr>
        <p:spPr>
          <a:xfrm>
            <a:off x="6520648" y="7338449"/>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Seokbin</a:t>
            </a:r>
            <a:r>
              <a:rPr lang="en-US" sz="1050" b="1" dirty="0">
                <a:solidFill>
                  <a:srgbClr val="212830"/>
                </a:solidFill>
                <a:latin typeface="Adelle Rg" panose="02000503060000020004" pitchFamily="2" charset="0"/>
              </a:rPr>
              <a:t> Kang</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13" name="TextBox 21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People</a:t>
            </a:r>
          </a:p>
        </p:txBody>
      </p:sp>
      <p:pic>
        <p:nvPicPr>
          <p:cNvPr id="73"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381000" y="7912598"/>
            <a:ext cx="1876345" cy="154525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381000" y="9483136"/>
            <a:ext cx="1727913"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Ladan</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Najafizadeh</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MS Student, CS</a:t>
            </a:r>
          </a:p>
          <a:p>
            <a:r>
              <a:rPr lang="en-US" sz="800" u="sng" dirty="0">
                <a:solidFill>
                  <a:schemeClr val="accent1"/>
                </a:solidFill>
                <a:latin typeface="Adelle Rg" panose="02000503060000020004" pitchFamily="2" charset="0"/>
              </a:rPr>
              <a:t>E-Textiles</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Sidewalk</a:t>
            </a:r>
          </a:p>
        </p:txBody>
      </p:sp>
      <p:pic>
        <p:nvPicPr>
          <p:cNvPr id="75"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2463356" y="7924778"/>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6" name="TextBox 75"/>
          <p:cNvSpPr txBox="1"/>
          <p:nvPr/>
        </p:nvSpPr>
        <p:spPr>
          <a:xfrm>
            <a:off x="2463356" y="9500568"/>
            <a:ext cx="199735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Majeed</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Kazemitabaar</a:t>
            </a:r>
            <a:br>
              <a:rPr lang="en-US" sz="1050" b="1" dirty="0">
                <a:solidFill>
                  <a:srgbClr val="212830"/>
                </a:solidFill>
                <a:latin typeface="Adelle Rg" panose="02000503060000020004" pitchFamily="2" charset="0"/>
              </a:rPr>
            </a:br>
            <a:r>
              <a:rPr lang="en-US" sz="800" dirty="0">
                <a:solidFill>
                  <a:srgbClr val="464D59"/>
                </a:solidFill>
                <a:latin typeface="Adelle Rg" panose="02000503060000020004" pitchFamily="2" charset="0"/>
              </a:rPr>
              <a:t>MS Student, CS</a:t>
            </a:r>
          </a:p>
          <a:p>
            <a:r>
              <a:rPr lang="en-US" sz="800" u="sng" dirty="0" err="1">
                <a:solidFill>
                  <a:schemeClr val="accent1"/>
                </a:solidFill>
                <a:latin typeface="Adelle Rg" panose="02000503060000020004" pitchFamily="2" charset="0"/>
              </a:rPr>
              <a:t>MakerWear</a:t>
            </a:r>
            <a:endParaRPr lang="en-US" sz="800" u="sng" dirty="0">
              <a:solidFill>
                <a:schemeClr val="accent1"/>
              </a:solidFill>
              <a:latin typeface="Adelle Rg" panose="02000503060000020004" pitchFamily="2" charset="0"/>
            </a:endParaRPr>
          </a:p>
        </p:txBody>
      </p:sp>
      <p:pic>
        <p:nvPicPr>
          <p:cNvPr id="77"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b="10815"/>
          <a:stretch/>
        </p:blipFill>
        <p:spPr bwMode="auto">
          <a:xfrm>
            <a:off x="4474259" y="7952589"/>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TextBox 77"/>
          <p:cNvSpPr txBox="1"/>
          <p:nvPr/>
        </p:nvSpPr>
        <p:spPr>
          <a:xfrm>
            <a:off x="4474259" y="9575567"/>
            <a:ext cx="193268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Leyla Norooz</a:t>
            </a:r>
          </a:p>
          <a:p>
            <a:r>
              <a:rPr lang="en-US" sz="800" dirty="0">
                <a:solidFill>
                  <a:srgbClr val="464D59"/>
                </a:solidFill>
                <a:latin typeface="Adelle Rg" panose="02000503060000020004" pitchFamily="2" charset="0"/>
              </a:rPr>
              <a:t>PhD Student,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p:txBody>
      </p:sp>
      <p:sp>
        <p:nvSpPr>
          <p:cNvPr id="2" name="TextBox 1"/>
          <p:cNvSpPr txBox="1"/>
          <p:nvPr/>
        </p:nvSpPr>
        <p:spPr>
          <a:xfrm>
            <a:off x="322914" y="2567429"/>
            <a:ext cx="6789770" cy="276999"/>
          </a:xfrm>
          <a:prstGeom prst="rect">
            <a:avLst/>
          </a:prstGeom>
          <a:noFill/>
        </p:spPr>
        <p:txBody>
          <a:bodyPr wrap="square" rtlCol="0">
            <a:spAutoFit/>
          </a:bodyPr>
          <a:lstStyle/>
          <a:p>
            <a:r>
              <a:rPr lang="en-US" sz="1200" dirty="0">
                <a:solidFill>
                  <a:schemeClr val="tx1">
                    <a:lumMod val="65000"/>
                    <a:lumOff val="35000"/>
                  </a:schemeClr>
                </a:solidFill>
                <a:latin typeface="Adelle" panose="02000503000000020004" pitchFamily="2" charset="0"/>
              </a:rPr>
              <a:t>Faculty and Grad Students | Alumni | Collaborators | Past Collaborators</a:t>
            </a:r>
          </a:p>
        </p:txBody>
      </p:sp>
    </p:spTree>
    <p:extLst>
      <p:ext uri="{BB962C8B-B14F-4D97-AF65-F5344CB8AC3E}">
        <p14:creationId xmlns:p14="http://schemas.microsoft.com/office/powerpoint/2010/main" val="4266015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News Listing</a:t>
            </a:r>
          </a:p>
        </p:txBody>
      </p:sp>
    </p:spTree>
    <p:extLst>
      <p:ext uri="{BB962C8B-B14F-4D97-AF65-F5344CB8AC3E}">
        <p14:creationId xmlns:p14="http://schemas.microsoft.com/office/powerpoint/2010/main" val="1444363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25" name="TextBox 24"/>
          <p:cNvSpPr txBox="1"/>
          <p:nvPr/>
        </p:nvSpPr>
        <p:spPr>
          <a:xfrm>
            <a:off x="2607013" y="14753813"/>
            <a:ext cx="1709391" cy="65402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Leah Findlater</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Touchscreen Accessibility</a:t>
            </a:r>
            <a:endParaRPr lang="en-US" sz="800" dirty="0">
              <a:solidFill>
                <a:srgbClr val="464D59"/>
              </a:solidFill>
              <a:latin typeface="Adelle Rg" panose="02000503060000020004" pitchFamily="2" charset="0"/>
            </a:endParaRPr>
          </a:p>
        </p:txBody>
      </p:sp>
      <p:grpSp>
        <p:nvGrpSpPr>
          <p:cNvPr id="32" name="Group 31"/>
          <p:cNvGrpSpPr/>
          <p:nvPr/>
        </p:nvGrpSpPr>
        <p:grpSpPr>
          <a:xfrm>
            <a:off x="573168" y="15530473"/>
            <a:ext cx="4785598" cy="531675"/>
            <a:chOff x="567903" y="6211893"/>
            <a:chExt cx="3300412" cy="366673"/>
          </a:xfrm>
        </p:grpSpPr>
        <p:sp>
          <p:nvSpPr>
            <p:cNvPr id="33" name="TextBox 32"/>
            <p:cNvSpPr txBox="1"/>
            <p:nvPr/>
          </p:nvSpPr>
          <p:spPr>
            <a:xfrm>
              <a:off x="577566" y="6211893"/>
              <a:ext cx="2440748" cy="25471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past collaborators</a:t>
              </a:r>
            </a:p>
          </p:txBody>
        </p:sp>
        <p:sp>
          <p:nvSpPr>
            <p:cNvPr id="34" name="TextBox 33"/>
            <p:cNvSpPr txBox="1"/>
            <p:nvPr/>
          </p:nvSpPr>
          <p:spPr>
            <a:xfrm>
              <a:off x="567903" y="6504275"/>
              <a:ext cx="3300412" cy="74291"/>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Collaborators from &gt; 1 year ago; titles and affiliations are from time of collaboration</a:t>
              </a:r>
            </a:p>
          </p:txBody>
        </p:sp>
      </p:grpSp>
      <p:pic>
        <p:nvPicPr>
          <p:cNvPr id="4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1146" t="1748" r="10823" b="18411"/>
          <a:stretch/>
        </p:blipFill>
        <p:spPr bwMode="auto">
          <a:xfrm>
            <a:off x="587179" y="16219457"/>
            <a:ext cx="1856232" cy="149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TextBox 41"/>
          <p:cNvSpPr txBox="1"/>
          <p:nvPr/>
        </p:nvSpPr>
        <p:spPr>
          <a:xfrm>
            <a:off x="573169" y="1833739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Eric </a:t>
            </a:r>
            <a:r>
              <a:rPr lang="en-US" sz="1050" b="1" dirty="0" err="1">
                <a:solidFill>
                  <a:srgbClr val="212830"/>
                </a:solidFill>
                <a:latin typeface="Adelle Rg" panose="02000503060000020004" pitchFamily="2" charset="0"/>
              </a:rPr>
              <a:t>Hekler</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Assistant Prof, Nutrition &amp; Health</a:t>
            </a:r>
          </a:p>
          <a:p>
            <a:r>
              <a:rPr lang="en-US" sz="800" dirty="0">
                <a:solidFill>
                  <a:srgbClr val="464D59"/>
                </a:solidFill>
                <a:latin typeface="Adelle Rg" panose="02000503060000020004" pitchFamily="2" charset="0"/>
              </a:rPr>
              <a:t>Arizona State University</a:t>
            </a:r>
          </a:p>
        </p:txBody>
      </p:sp>
      <p:pic>
        <p:nvPicPr>
          <p:cNvPr id="43"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056" r="2566"/>
          <a:stretch/>
        </p:blipFill>
        <p:spPr bwMode="auto">
          <a:xfrm>
            <a:off x="2615825" y="16202737"/>
            <a:ext cx="1898060"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TextBox 43"/>
          <p:cNvSpPr txBox="1"/>
          <p:nvPr/>
        </p:nvSpPr>
        <p:spPr>
          <a:xfrm>
            <a:off x="2607013" y="18337396"/>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Pedja Klasnja</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Michigan</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pic>
        <p:nvPicPr>
          <p:cNvPr id="64" name="Picture 63"/>
          <p:cNvPicPr>
            <a:picLocks noChangeAspect="1"/>
          </p:cNvPicPr>
          <p:nvPr/>
        </p:nvPicPr>
        <p:blipFill rotWithShape="1">
          <a:blip r:embed="rId7"/>
          <a:srcRect t="4507" b="7995"/>
          <a:stretch/>
        </p:blipFill>
        <p:spPr>
          <a:xfrm>
            <a:off x="587179" y="3083954"/>
            <a:ext cx="7713371" cy="1241111"/>
          </a:xfrm>
          <a:prstGeom prst="rect">
            <a:avLst/>
          </a:prstGeom>
        </p:spPr>
      </p:pic>
      <p:pic>
        <p:nvPicPr>
          <p:cNvPr id="65" name="Picture 64"/>
          <p:cNvPicPr>
            <a:picLocks noChangeAspect="1"/>
          </p:cNvPicPr>
          <p:nvPr/>
        </p:nvPicPr>
        <p:blipFill rotWithShape="1">
          <a:blip r:embed="rId7"/>
          <a:srcRect t="4507" b="7995"/>
          <a:stretch/>
        </p:blipFill>
        <p:spPr>
          <a:xfrm>
            <a:off x="587179" y="4803038"/>
            <a:ext cx="7713371" cy="1241111"/>
          </a:xfrm>
          <a:prstGeom prst="rect">
            <a:avLst/>
          </a:prstGeom>
        </p:spPr>
      </p:pic>
      <p:pic>
        <p:nvPicPr>
          <p:cNvPr id="66" name="Picture 65"/>
          <p:cNvPicPr>
            <a:picLocks noChangeAspect="1"/>
          </p:cNvPicPr>
          <p:nvPr/>
        </p:nvPicPr>
        <p:blipFill rotWithShape="1">
          <a:blip r:embed="rId7"/>
          <a:srcRect t="4507" b="7995"/>
          <a:stretch/>
        </p:blipFill>
        <p:spPr>
          <a:xfrm>
            <a:off x="587179" y="6522122"/>
            <a:ext cx="7713371" cy="1241111"/>
          </a:xfrm>
          <a:prstGeom prst="rect">
            <a:avLst/>
          </a:prstGeom>
        </p:spPr>
      </p:pic>
      <p:pic>
        <p:nvPicPr>
          <p:cNvPr id="67" name="Picture 66"/>
          <p:cNvPicPr>
            <a:picLocks noChangeAspect="1"/>
          </p:cNvPicPr>
          <p:nvPr/>
        </p:nvPicPr>
        <p:blipFill rotWithShape="1">
          <a:blip r:embed="rId7"/>
          <a:srcRect t="4507" b="7995"/>
          <a:stretch/>
        </p:blipFill>
        <p:spPr>
          <a:xfrm>
            <a:off x="587178" y="8241206"/>
            <a:ext cx="7713371" cy="1241111"/>
          </a:xfrm>
          <a:prstGeom prst="rect">
            <a:avLst/>
          </a:prstGeom>
        </p:spPr>
      </p:pic>
      <p:pic>
        <p:nvPicPr>
          <p:cNvPr id="68" name="Picture 67"/>
          <p:cNvPicPr>
            <a:picLocks noChangeAspect="1"/>
          </p:cNvPicPr>
          <p:nvPr/>
        </p:nvPicPr>
        <p:blipFill rotWithShape="1">
          <a:blip r:embed="rId7"/>
          <a:srcRect t="4507" b="7995"/>
          <a:stretch/>
        </p:blipFill>
        <p:spPr>
          <a:xfrm>
            <a:off x="587178" y="9960289"/>
            <a:ext cx="7713371" cy="1241111"/>
          </a:xfrm>
          <a:prstGeom prst="rect">
            <a:avLst/>
          </a:prstGeom>
        </p:spPr>
      </p:pic>
    </p:spTree>
    <p:extLst>
      <p:ext uri="{BB962C8B-B14F-4D97-AF65-F5344CB8AC3E}">
        <p14:creationId xmlns:p14="http://schemas.microsoft.com/office/powerpoint/2010/main" val="4159482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grpSp>
        <p:nvGrpSpPr>
          <p:cNvPr id="2" name="Group 1">
            <a:extLst>
              <a:ext uri="{FF2B5EF4-FFF2-40B4-BE49-F238E27FC236}">
                <a16:creationId xmlns:a16="http://schemas.microsoft.com/office/drawing/2014/main" id="{A66E4845-33ED-4BA9-AED1-2FACD6876210}"/>
              </a:ext>
            </a:extLst>
          </p:cNvPr>
          <p:cNvGrpSpPr/>
          <p:nvPr/>
        </p:nvGrpSpPr>
        <p:grpSpPr>
          <a:xfrm>
            <a:off x="1843904" y="3138808"/>
            <a:ext cx="7284019" cy="1343762"/>
            <a:chOff x="683418" y="2895600"/>
            <a:chExt cx="7427722" cy="1343762"/>
          </a:xfrm>
        </p:grpSpPr>
        <p:grpSp>
          <p:nvGrpSpPr>
            <p:cNvPr id="13" name="Group 12">
              <a:extLst>
                <a:ext uri="{FF2B5EF4-FFF2-40B4-BE49-F238E27FC236}">
                  <a16:creationId xmlns:a16="http://schemas.microsoft.com/office/drawing/2014/main" id="{7D2F3172-DBAA-4595-AAD5-0F57689FDC56}"/>
                </a:ext>
              </a:extLst>
            </p:cNvPr>
            <p:cNvGrpSpPr/>
            <p:nvPr/>
          </p:nvGrpSpPr>
          <p:grpSpPr>
            <a:xfrm>
              <a:off x="2429654" y="2895600"/>
              <a:ext cx="5681486" cy="1343762"/>
              <a:chOff x="2356722" y="3033725"/>
              <a:chExt cx="6214110" cy="1476001"/>
            </a:xfrm>
          </p:grpSpPr>
          <p:sp>
            <p:nvSpPr>
              <p:cNvPr id="3" name="TextBox 2"/>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12" name="TextBox 11"/>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27" name="TextBox 26"/>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16" name="Picture 15">
              <a:extLst>
                <a:ext uri="{FF2B5EF4-FFF2-40B4-BE49-F238E27FC236}">
                  <a16:creationId xmlns:a16="http://schemas.microsoft.com/office/drawing/2014/main" id="{F501DBCE-1C2C-40C3-BC23-4B75373655A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sp>
        <p:nvSpPr>
          <p:cNvPr id="14" name="TextBox 13">
            <a:extLst>
              <a:ext uri="{FF2B5EF4-FFF2-40B4-BE49-F238E27FC236}">
                <a16:creationId xmlns:a16="http://schemas.microsoft.com/office/drawing/2014/main" id="{9D637AC7-6FC0-4B48-9F63-510343A41B39}"/>
              </a:ext>
            </a:extLst>
          </p:cNvPr>
          <p:cNvSpPr txBox="1"/>
          <p:nvPr/>
        </p:nvSpPr>
        <p:spPr>
          <a:xfrm>
            <a:off x="2362200" y="5105400"/>
            <a:ext cx="1066800" cy="598497"/>
          </a:xfrm>
          <a:prstGeom prst="rect">
            <a:avLst/>
          </a:prstGeom>
          <a:noFill/>
        </p:spPr>
        <p:txBody>
          <a:bodyPr wrap="square" rtlCol="0">
            <a:spAutoFit/>
          </a:bodyPr>
          <a:lstStyle/>
          <a:p>
            <a:endParaRPr lang="en-US">
              <a:latin typeface="Raleway" panose="020B0503030101060003"/>
            </a:endParaRPr>
          </a:p>
        </p:txBody>
      </p:sp>
      <p:grpSp>
        <p:nvGrpSpPr>
          <p:cNvPr id="20" name="Group 19">
            <a:extLst>
              <a:ext uri="{FF2B5EF4-FFF2-40B4-BE49-F238E27FC236}">
                <a16:creationId xmlns:a16="http://schemas.microsoft.com/office/drawing/2014/main" id="{9DC3E3B7-BD89-46C5-B980-6C4C76FE733A}"/>
              </a:ext>
            </a:extLst>
          </p:cNvPr>
          <p:cNvGrpSpPr/>
          <p:nvPr/>
        </p:nvGrpSpPr>
        <p:grpSpPr>
          <a:xfrm>
            <a:off x="1912144" y="4968981"/>
            <a:ext cx="7284019" cy="1343762"/>
            <a:chOff x="683418" y="2895600"/>
            <a:chExt cx="7427722" cy="1343762"/>
          </a:xfrm>
        </p:grpSpPr>
        <p:grpSp>
          <p:nvGrpSpPr>
            <p:cNvPr id="21" name="Group 20">
              <a:extLst>
                <a:ext uri="{FF2B5EF4-FFF2-40B4-BE49-F238E27FC236}">
                  <a16:creationId xmlns:a16="http://schemas.microsoft.com/office/drawing/2014/main" id="{88EE8A14-8F07-4564-82B6-10353CC72FB7}"/>
                </a:ext>
              </a:extLst>
            </p:cNvPr>
            <p:cNvGrpSpPr/>
            <p:nvPr/>
          </p:nvGrpSpPr>
          <p:grpSpPr>
            <a:xfrm>
              <a:off x="2429654" y="2895600"/>
              <a:ext cx="5681486" cy="1343762"/>
              <a:chOff x="2356722" y="3033725"/>
              <a:chExt cx="6214110" cy="1476001"/>
            </a:xfrm>
          </p:grpSpPr>
          <p:sp>
            <p:nvSpPr>
              <p:cNvPr id="23" name="TextBox 22">
                <a:extLst>
                  <a:ext uri="{FF2B5EF4-FFF2-40B4-BE49-F238E27FC236}">
                    <a16:creationId xmlns:a16="http://schemas.microsoft.com/office/drawing/2014/main" id="{99E744A4-27F1-40EB-B4A8-73DBAF80F2BB}"/>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24" name="TextBox 23">
                <a:extLst>
                  <a:ext uri="{FF2B5EF4-FFF2-40B4-BE49-F238E27FC236}">
                    <a16:creationId xmlns:a16="http://schemas.microsoft.com/office/drawing/2014/main" id="{A1CA14DD-14EE-46AA-AE7F-71E80A0FBFDC}"/>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84705115-333E-483B-BB30-0641F8D762D6}"/>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22" name="Picture 21">
              <a:extLst>
                <a:ext uri="{FF2B5EF4-FFF2-40B4-BE49-F238E27FC236}">
                  <a16:creationId xmlns:a16="http://schemas.microsoft.com/office/drawing/2014/main" id="{98A38C6B-DDD3-46FD-AF68-8E7CC21C20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grpSp>
        <p:nvGrpSpPr>
          <p:cNvPr id="26" name="Group 25">
            <a:extLst>
              <a:ext uri="{FF2B5EF4-FFF2-40B4-BE49-F238E27FC236}">
                <a16:creationId xmlns:a16="http://schemas.microsoft.com/office/drawing/2014/main" id="{2186E974-3ABA-4A41-9B99-EC3152760B01}"/>
              </a:ext>
            </a:extLst>
          </p:cNvPr>
          <p:cNvGrpSpPr/>
          <p:nvPr/>
        </p:nvGrpSpPr>
        <p:grpSpPr>
          <a:xfrm>
            <a:off x="1912144" y="6794888"/>
            <a:ext cx="7284019" cy="1343762"/>
            <a:chOff x="683418" y="2895600"/>
            <a:chExt cx="7427722" cy="1343762"/>
          </a:xfrm>
        </p:grpSpPr>
        <p:grpSp>
          <p:nvGrpSpPr>
            <p:cNvPr id="28" name="Group 27">
              <a:extLst>
                <a:ext uri="{FF2B5EF4-FFF2-40B4-BE49-F238E27FC236}">
                  <a16:creationId xmlns:a16="http://schemas.microsoft.com/office/drawing/2014/main" id="{674F55AE-0960-45E8-949F-DF590CC37E55}"/>
                </a:ext>
              </a:extLst>
            </p:cNvPr>
            <p:cNvGrpSpPr/>
            <p:nvPr/>
          </p:nvGrpSpPr>
          <p:grpSpPr>
            <a:xfrm>
              <a:off x="2429654" y="2895600"/>
              <a:ext cx="5681486" cy="1343762"/>
              <a:chOff x="2356722" y="3033725"/>
              <a:chExt cx="6214110" cy="1476001"/>
            </a:xfrm>
          </p:grpSpPr>
          <p:sp>
            <p:nvSpPr>
              <p:cNvPr id="30" name="TextBox 29">
                <a:extLst>
                  <a:ext uri="{FF2B5EF4-FFF2-40B4-BE49-F238E27FC236}">
                    <a16:creationId xmlns:a16="http://schemas.microsoft.com/office/drawing/2014/main" id="{99E06620-25D5-46EC-ABE0-E8C589983C66}"/>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31" name="TextBox 30">
                <a:extLst>
                  <a:ext uri="{FF2B5EF4-FFF2-40B4-BE49-F238E27FC236}">
                    <a16:creationId xmlns:a16="http://schemas.microsoft.com/office/drawing/2014/main" id="{FDA8D89D-88A6-4946-851E-93864D7FFEC3}"/>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32" name="TextBox 31">
                <a:extLst>
                  <a:ext uri="{FF2B5EF4-FFF2-40B4-BE49-F238E27FC236}">
                    <a16:creationId xmlns:a16="http://schemas.microsoft.com/office/drawing/2014/main" id="{A346E753-C8FB-4913-BD70-EBD2D938AF96}"/>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29" name="Picture 28">
              <a:extLst>
                <a:ext uri="{FF2B5EF4-FFF2-40B4-BE49-F238E27FC236}">
                  <a16:creationId xmlns:a16="http://schemas.microsoft.com/office/drawing/2014/main" id="{6793DDB2-E06E-4008-9DE7-4FCB076CBEF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grpSp>
        <p:nvGrpSpPr>
          <p:cNvPr id="33" name="Group 32">
            <a:extLst>
              <a:ext uri="{FF2B5EF4-FFF2-40B4-BE49-F238E27FC236}">
                <a16:creationId xmlns:a16="http://schemas.microsoft.com/office/drawing/2014/main" id="{4AB7E1A5-19D3-47A2-A3CD-5D9FC2396827}"/>
              </a:ext>
            </a:extLst>
          </p:cNvPr>
          <p:cNvGrpSpPr/>
          <p:nvPr/>
        </p:nvGrpSpPr>
        <p:grpSpPr>
          <a:xfrm>
            <a:off x="1912144" y="8620795"/>
            <a:ext cx="7284019" cy="1343762"/>
            <a:chOff x="683418" y="2895600"/>
            <a:chExt cx="7427722" cy="1343762"/>
          </a:xfrm>
        </p:grpSpPr>
        <p:grpSp>
          <p:nvGrpSpPr>
            <p:cNvPr id="34" name="Group 33">
              <a:extLst>
                <a:ext uri="{FF2B5EF4-FFF2-40B4-BE49-F238E27FC236}">
                  <a16:creationId xmlns:a16="http://schemas.microsoft.com/office/drawing/2014/main" id="{44F5C156-0226-4982-B788-8BA0DD31390B}"/>
                </a:ext>
              </a:extLst>
            </p:cNvPr>
            <p:cNvGrpSpPr/>
            <p:nvPr/>
          </p:nvGrpSpPr>
          <p:grpSpPr>
            <a:xfrm>
              <a:off x="2429654" y="2895600"/>
              <a:ext cx="5681486" cy="1343762"/>
              <a:chOff x="2356722" y="3033725"/>
              <a:chExt cx="6214110" cy="1476001"/>
            </a:xfrm>
          </p:grpSpPr>
          <p:sp>
            <p:nvSpPr>
              <p:cNvPr id="36" name="TextBox 35">
                <a:extLst>
                  <a:ext uri="{FF2B5EF4-FFF2-40B4-BE49-F238E27FC236}">
                    <a16:creationId xmlns:a16="http://schemas.microsoft.com/office/drawing/2014/main" id="{A2F94924-F845-4D9D-9A5F-782880374F20}"/>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37" name="TextBox 36">
                <a:extLst>
                  <a:ext uri="{FF2B5EF4-FFF2-40B4-BE49-F238E27FC236}">
                    <a16:creationId xmlns:a16="http://schemas.microsoft.com/office/drawing/2014/main" id="{D86448CA-7483-4683-A713-EC89C984161D}"/>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38" name="TextBox 37">
                <a:extLst>
                  <a:ext uri="{FF2B5EF4-FFF2-40B4-BE49-F238E27FC236}">
                    <a16:creationId xmlns:a16="http://schemas.microsoft.com/office/drawing/2014/main" id="{641D6FFB-5953-4B97-9A89-EFADBEDF4487}"/>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35" name="Picture 34">
              <a:extLst>
                <a:ext uri="{FF2B5EF4-FFF2-40B4-BE49-F238E27FC236}">
                  <a16:creationId xmlns:a16="http://schemas.microsoft.com/office/drawing/2014/main" id="{58BB49F2-F53E-4931-A1CB-FC7AE6829C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grpSp>
        <p:nvGrpSpPr>
          <p:cNvPr id="39" name="Group 38">
            <a:extLst>
              <a:ext uri="{FF2B5EF4-FFF2-40B4-BE49-F238E27FC236}">
                <a16:creationId xmlns:a16="http://schemas.microsoft.com/office/drawing/2014/main" id="{AEFE049B-D406-4768-A583-62595AECD2DC}"/>
              </a:ext>
            </a:extLst>
          </p:cNvPr>
          <p:cNvGrpSpPr/>
          <p:nvPr/>
        </p:nvGrpSpPr>
        <p:grpSpPr>
          <a:xfrm>
            <a:off x="1912144" y="10455180"/>
            <a:ext cx="7284019" cy="1343762"/>
            <a:chOff x="683418" y="2895600"/>
            <a:chExt cx="7427722" cy="1343762"/>
          </a:xfrm>
        </p:grpSpPr>
        <p:grpSp>
          <p:nvGrpSpPr>
            <p:cNvPr id="40" name="Group 39">
              <a:extLst>
                <a:ext uri="{FF2B5EF4-FFF2-40B4-BE49-F238E27FC236}">
                  <a16:creationId xmlns:a16="http://schemas.microsoft.com/office/drawing/2014/main" id="{56288A04-A924-451F-B1B0-79972D206D3C}"/>
                </a:ext>
              </a:extLst>
            </p:cNvPr>
            <p:cNvGrpSpPr/>
            <p:nvPr/>
          </p:nvGrpSpPr>
          <p:grpSpPr>
            <a:xfrm>
              <a:off x="2429654" y="2895600"/>
              <a:ext cx="5681486" cy="1343762"/>
              <a:chOff x="2356722" y="3033725"/>
              <a:chExt cx="6214110" cy="1476001"/>
            </a:xfrm>
          </p:grpSpPr>
          <p:sp>
            <p:nvSpPr>
              <p:cNvPr id="42" name="TextBox 41">
                <a:extLst>
                  <a:ext uri="{FF2B5EF4-FFF2-40B4-BE49-F238E27FC236}">
                    <a16:creationId xmlns:a16="http://schemas.microsoft.com/office/drawing/2014/main" id="{A854A5AC-D1B4-43F6-BB16-D0C4F91AA26B}"/>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43" name="TextBox 42">
                <a:extLst>
                  <a:ext uri="{FF2B5EF4-FFF2-40B4-BE49-F238E27FC236}">
                    <a16:creationId xmlns:a16="http://schemas.microsoft.com/office/drawing/2014/main" id="{B72B6B71-A606-45E4-8881-9146989D9703}"/>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44" name="TextBox 43">
                <a:extLst>
                  <a:ext uri="{FF2B5EF4-FFF2-40B4-BE49-F238E27FC236}">
                    <a16:creationId xmlns:a16="http://schemas.microsoft.com/office/drawing/2014/main" id="{4B9CC807-721A-4946-8DF3-7C9CD8E096E5}"/>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41" name="Picture 40">
              <a:extLst>
                <a:ext uri="{FF2B5EF4-FFF2-40B4-BE49-F238E27FC236}">
                  <a16:creationId xmlns:a16="http://schemas.microsoft.com/office/drawing/2014/main" id="{19E94630-D82C-48D6-857B-876C102D31E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sp>
        <p:nvSpPr>
          <p:cNvPr id="45" name="TextBox 44">
            <a:extLst>
              <a:ext uri="{FF2B5EF4-FFF2-40B4-BE49-F238E27FC236}">
                <a16:creationId xmlns:a16="http://schemas.microsoft.com/office/drawing/2014/main" id="{9C6F7EB6-9A34-473C-9649-7620B1F60848}"/>
              </a:ext>
            </a:extLst>
          </p:cNvPr>
          <p:cNvSpPr txBox="1"/>
          <p:nvPr/>
        </p:nvSpPr>
        <p:spPr>
          <a:xfrm>
            <a:off x="1075505" y="3471902"/>
            <a:ext cx="646331" cy="292388"/>
          </a:xfrm>
          <a:prstGeom prst="rect">
            <a:avLst/>
          </a:prstGeom>
          <a:noFill/>
        </p:spPr>
        <p:txBody>
          <a:bodyPr wrap="none" rtlCol="0">
            <a:spAutoFit/>
          </a:bodyPr>
          <a:lstStyle/>
          <a:p>
            <a:r>
              <a:rPr lang="en-US" sz="1300" b="1">
                <a:solidFill>
                  <a:srgbClr val="777777"/>
                </a:solidFill>
                <a:latin typeface="Segoe UI Light" panose="020B0502040204020203" pitchFamily="34" charset="0"/>
                <a:cs typeface="Segoe UI Light" panose="020B0502040204020203" pitchFamily="34" charset="0"/>
              </a:rPr>
              <a:t>Month</a:t>
            </a:r>
            <a:endParaRPr lang="en-US" sz="1300"/>
          </a:p>
        </p:txBody>
      </p:sp>
      <p:sp>
        <p:nvSpPr>
          <p:cNvPr id="50" name="TextBox 49">
            <a:extLst>
              <a:ext uri="{FF2B5EF4-FFF2-40B4-BE49-F238E27FC236}">
                <a16:creationId xmlns:a16="http://schemas.microsoft.com/office/drawing/2014/main" id="{57201403-8FED-4E76-AE34-89D5B5C1AE80}"/>
              </a:ext>
            </a:extLst>
          </p:cNvPr>
          <p:cNvSpPr txBox="1"/>
          <p:nvPr/>
        </p:nvSpPr>
        <p:spPr>
          <a:xfrm>
            <a:off x="1054627" y="3659604"/>
            <a:ext cx="665567"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Author</a:t>
            </a:r>
            <a:endParaRPr lang="en-US" sz="1300"/>
          </a:p>
        </p:txBody>
      </p:sp>
      <p:sp>
        <p:nvSpPr>
          <p:cNvPr id="51" name="TextBox 50">
            <a:extLst>
              <a:ext uri="{FF2B5EF4-FFF2-40B4-BE49-F238E27FC236}">
                <a16:creationId xmlns:a16="http://schemas.microsoft.com/office/drawing/2014/main" id="{C9BC74DD-C153-4EE3-92E6-AB2DC2EEEDB0}"/>
              </a:ext>
            </a:extLst>
          </p:cNvPr>
          <p:cNvSpPr txBox="1"/>
          <p:nvPr/>
        </p:nvSpPr>
        <p:spPr>
          <a:xfrm>
            <a:off x="1057275" y="3847306"/>
            <a:ext cx="660758"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Recent</a:t>
            </a:r>
            <a:endParaRPr lang="en-US" sz="1300"/>
          </a:p>
        </p:txBody>
      </p:sp>
      <p:sp>
        <p:nvSpPr>
          <p:cNvPr id="52" name="TextBox 51">
            <a:extLst>
              <a:ext uri="{FF2B5EF4-FFF2-40B4-BE49-F238E27FC236}">
                <a16:creationId xmlns:a16="http://schemas.microsoft.com/office/drawing/2014/main" id="{8C3DB477-35FC-40E1-9293-FF8F4A739F3F}"/>
              </a:ext>
            </a:extLst>
          </p:cNvPr>
          <p:cNvSpPr txBox="1"/>
          <p:nvPr/>
        </p:nvSpPr>
        <p:spPr>
          <a:xfrm>
            <a:off x="246419" y="2568488"/>
            <a:ext cx="2186817" cy="892552"/>
          </a:xfrm>
          <a:prstGeom prst="rect">
            <a:avLst/>
          </a:prstGeom>
          <a:noFill/>
        </p:spPr>
        <p:txBody>
          <a:bodyPr wrap="none" rtlCol="0">
            <a:spAutoFit/>
          </a:bodyPr>
          <a:lstStyle/>
          <a:p>
            <a:r>
              <a:rPr lang="en-US" sz="1300">
                <a:solidFill>
                  <a:srgbClr val="FF0000"/>
                </a:solidFill>
                <a:latin typeface="Segoe UI Light" panose="020B0502040204020203" pitchFamily="34" charset="0"/>
                <a:cs typeface="Segoe UI Light" panose="020B0502040204020203" pitchFamily="34" charset="0"/>
              </a:rPr>
              <a:t>Optional additional elements</a:t>
            </a:r>
          </a:p>
          <a:p>
            <a:r>
              <a:rPr lang="en-US" sz="1300">
                <a:solidFill>
                  <a:srgbClr val="FF0000"/>
                </a:solidFill>
                <a:latin typeface="Segoe UI Light" panose="020B0502040204020203" pitchFamily="34" charset="0"/>
                <a:cs typeface="Segoe UI Light" panose="020B0502040204020203" pitchFamily="34" charset="0"/>
              </a:rPr>
              <a:t>News type (?)</a:t>
            </a:r>
          </a:p>
          <a:p>
            <a:endParaRPr lang="en-US" sz="1300">
              <a:solidFill>
                <a:srgbClr val="FF0000"/>
              </a:solidFill>
              <a:latin typeface="Segoe UI Light" panose="020B0502040204020203" pitchFamily="34" charset="0"/>
              <a:cs typeface="Segoe UI Light" panose="020B0502040204020203" pitchFamily="34" charset="0"/>
            </a:endParaRPr>
          </a:p>
          <a:p>
            <a:endParaRPr lang="en-US" sz="1300"/>
          </a:p>
        </p:txBody>
      </p:sp>
      <p:sp>
        <p:nvSpPr>
          <p:cNvPr id="46" name="TextBox 45">
            <a:extLst>
              <a:ext uri="{FF2B5EF4-FFF2-40B4-BE49-F238E27FC236}">
                <a16:creationId xmlns:a16="http://schemas.microsoft.com/office/drawing/2014/main" id="{7822764A-BC23-48CD-87E8-11E0D69816A3}"/>
              </a:ext>
            </a:extLst>
          </p:cNvPr>
          <p:cNvSpPr txBox="1"/>
          <p:nvPr/>
        </p:nvSpPr>
        <p:spPr>
          <a:xfrm>
            <a:off x="662919" y="3274340"/>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GROUP BY</a:t>
            </a:r>
          </a:p>
        </p:txBody>
      </p:sp>
      <p:sp>
        <p:nvSpPr>
          <p:cNvPr id="54" name="TextBox 53">
            <a:extLst>
              <a:ext uri="{FF2B5EF4-FFF2-40B4-BE49-F238E27FC236}">
                <a16:creationId xmlns:a16="http://schemas.microsoft.com/office/drawing/2014/main" id="{0AE4D206-19F2-48B5-9A02-733452AE08AD}"/>
              </a:ext>
            </a:extLst>
          </p:cNvPr>
          <p:cNvSpPr txBox="1"/>
          <p:nvPr/>
        </p:nvSpPr>
        <p:spPr>
          <a:xfrm>
            <a:off x="662919" y="4587796"/>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MONTH</a:t>
            </a:r>
          </a:p>
        </p:txBody>
      </p:sp>
      <p:sp>
        <p:nvSpPr>
          <p:cNvPr id="55" name="TextBox 54">
            <a:extLst>
              <a:ext uri="{FF2B5EF4-FFF2-40B4-BE49-F238E27FC236}">
                <a16:creationId xmlns:a16="http://schemas.microsoft.com/office/drawing/2014/main" id="{98FAEA5C-851D-49D1-8BA3-510614896D01}"/>
              </a:ext>
            </a:extLst>
          </p:cNvPr>
          <p:cNvSpPr txBox="1"/>
          <p:nvPr/>
        </p:nvSpPr>
        <p:spPr>
          <a:xfrm>
            <a:off x="1152640" y="4035009"/>
            <a:ext cx="570990"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None</a:t>
            </a:r>
            <a:endParaRPr lang="en-US" sz="1300"/>
          </a:p>
        </p:txBody>
      </p:sp>
      <p:sp>
        <p:nvSpPr>
          <p:cNvPr id="57" name="TextBox 56">
            <a:extLst>
              <a:ext uri="{FF2B5EF4-FFF2-40B4-BE49-F238E27FC236}">
                <a16:creationId xmlns:a16="http://schemas.microsoft.com/office/drawing/2014/main" id="{EC828939-9B71-4A16-BC9B-A0B0E627135B}"/>
              </a:ext>
            </a:extLst>
          </p:cNvPr>
          <p:cNvSpPr txBox="1"/>
          <p:nvPr/>
        </p:nvSpPr>
        <p:spPr>
          <a:xfrm>
            <a:off x="718750" y="4787384"/>
            <a:ext cx="1005275"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Jan. 2018 (1)</a:t>
            </a:r>
            <a:endParaRPr lang="en-US" sz="1300"/>
          </a:p>
        </p:txBody>
      </p:sp>
      <p:sp>
        <p:nvSpPr>
          <p:cNvPr id="58" name="TextBox 57">
            <a:extLst>
              <a:ext uri="{FF2B5EF4-FFF2-40B4-BE49-F238E27FC236}">
                <a16:creationId xmlns:a16="http://schemas.microsoft.com/office/drawing/2014/main" id="{493CC402-D50B-4A90-B06F-B7C6B7E79124}"/>
              </a:ext>
            </a:extLst>
          </p:cNvPr>
          <p:cNvSpPr txBox="1"/>
          <p:nvPr/>
        </p:nvSpPr>
        <p:spPr>
          <a:xfrm>
            <a:off x="597496" y="4975086"/>
            <a:ext cx="1160895"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Feb. 2018 (10).</a:t>
            </a:r>
            <a:endParaRPr lang="en-US" sz="1300"/>
          </a:p>
        </p:txBody>
      </p:sp>
      <p:sp>
        <p:nvSpPr>
          <p:cNvPr id="59" name="TextBox 58">
            <a:extLst>
              <a:ext uri="{FF2B5EF4-FFF2-40B4-BE49-F238E27FC236}">
                <a16:creationId xmlns:a16="http://schemas.microsoft.com/office/drawing/2014/main" id="{1FC06C44-45C9-464C-9C58-20F0A5E6EEC1}"/>
              </a:ext>
            </a:extLst>
          </p:cNvPr>
          <p:cNvSpPr txBox="1"/>
          <p:nvPr/>
        </p:nvSpPr>
        <p:spPr>
          <a:xfrm>
            <a:off x="669028" y="5162788"/>
            <a:ext cx="1064522"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Mar. 2018 (9)</a:t>
            </a:r>
            <a:endParaRPr lang="en-US" sz="1300"/>
          </a:p>
        </p:txBody>
      </p:sp>
      <p:sp>
        <p:nvSpPr>
          <p:cNvPr id="60" name="TextBox 59">
            <a:extLst>
              <a:ext uri="{FF2B5EF4-FFF2-40B4-BE49-F238E27FC236}">
                <a16:creationId xmlns:a16="http://schemas.microsoft.com/office/drawing/2014/main" id="{1C8078A1-A368-4DEC-903E-641501E6A23D}"/>
              </a:ext>
            </a:extLst>
          </p:cNvPr>
          <p:cNvSpPr txBox="1"/>
          <p:nvPr/>
        </p:nvSpPr>
        <p:spPr>
          <a:xfrm>
            <a:off x="1009862" y="5350491"/>
            <a:ext cx="731290"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 . . (etc)</a:t>
            </a:r>
            <a:endParaRPr lang="en-US" sz="1300"/>
          </a:p>
        </p:txBody>
      </p:sp>
      <p:sp>
        <p:nvSpPr>
          <p:cNvPr id="61" name="TextBox 60">
            <a:extLst>
              <a:ext uri="{FF2B5EF4-FFF2-40B4-BE49-F238E27FC236}">
                <a16:creationId xmlns:a16="http://schemas.microsoft.com/office/drawing/2014/main" id="{0A724C29-BE77-4661-97B4-54B71410B2B4}"/>
              </a:ext>
            </a:extLst>
          </p:cNvPr>
          <p:cNvSpPr txBox="1"/>
          <p:nvPr/>
        </p:nvSpPr>
        <p:spPr>
          <a:xfrm>
            <a:off x="651233" y="5779355"/>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AUTHOR</a:t>
            </a:r>
          </a:p>
        </p:txBody>
      </p:sp>
      <p:sp>
        <p:nvSpPr>
          <p:cNvPr id="62" name="TextBox 61">
            <a:extLst>
              <a:ext uri="{FF2B5EF4-FFF2-40B4-BE49-F238E27FC236}">
                <a16:creationId xmlns:a16="http://schemas.microsoft.com/office/drawing/2014/main" id="{692405FC-539E-4A87-80EE-015548F42726}"/>
              </a:ext>
            </a:extLst>
          </p:cNvPr>
          <p:cNvSpPr txBox="1"/>
          <p:nvPr/>
        </p:nvSpPr>
        <p:spPr>
          <a:xfrm>
            <a:off x="628423" y="5978943"/>
            <a:ext cx="1093441"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Jon Froehlich</a:t>
            </a:r>
            <a:endParaRPr lang="en-US" sz="1300"/>
          </a:p>
        </p:txBody>
      </p:sp>
      <p:sp>
        <p:nvSpPr>
          <p:cNvPr id="63" name="TextBox 62">
            <a:extLst>
              <a:ext uri="{FF2B5EF4-FFF2-40B4-BE49-F238E27FC236}">
                <a16:creationId xmlns:a16="http://schemas.microsoft.com/office/drawing/2014/main" id="{28414488-993C-42FC-9FC5-BF97B40CC548}"/>
              </a:ext>
            </a:extLst>
          </p:cNvPr>
          <p:cNvSpPr txBox="1"/>
          <p:nvPr/>
        </p:nvSpPr>
        <p:spPr>
          <a:xfrm>
            <a:off x="574775" y="6166645"/>
            <a:ext cx="1152880"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Johnsn Kuang</a:t>
            </a:r>
            <a:endParaRPr lang="en-US" sz="1300"/>
          </a:p>
        </p:txBody>
      </p:sp>
      <p:sp>
        <p:nvSpPr>
          <p:cNvPr id="64" name="TextBox 63">
            <a:extLst>
              <a:ext uri="{FF2B5EF4-FFF2-40B4-BE49-F238E27FC236}">
                <a16:creationId xmlns:a16="http://schemas.microsoft.com/office/drawing/2014/main" id="{67DD613F-EA73-452E-82A6-2A94BEFC69D1}"/>
              </a:ext>
            </a:extLst>
          </p:cNvPr>
          <p:cNvSpPr txBox="1"/>
          <p:nvPr/>
        </p:nvSpPr>
        <p:spPr>
          <a:xfrm>
            <a:off x="714492" y="6354347"/>
            <a:ext cx="1023037"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Aileen Zeng</a:t>
            </a:r>
            <a:endParaRPr lang="en-US" sz="1300"/>
          </a:p>
        </p:txBody>
      </p:sp>
      <p:sp>
        <p:nvSpPr>
          <p:cNvPr id="65" name="TextBox 64">
            <a:extLst>
              <a:ext uri="{FF2B5EF4-FFF2-40B4-BE49-F238E27FC236}">
                <a16:creationId xmlns:a16="http://schemas.microsoft.com/office/drawing/2014/main" id="{334DFBF2-0503-470B-90BC-954E11652614}"/>
              </a:ext>
            </a:extLst>
          </p:cNvPr>
          <p:cNvSpPr txBox="1"/>
          <p:nvPr/>
        </p:nvSpPr>
        <p:spPr>
          <a:xfrm>
            <a:off x="998176" y="6542050"/>
            <a:ext cx="731290"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 . . (etc)</a:t>
            </a:r>
            <a:endParaRPr lang="en-US" sz="1300"/>
          </a:p>
        </p:txBody>
      </p:sp>
      <p:sp>
        <p:nvSpPr>
          <p:cNvPr id="66" name="TextBox 65">
            <a:extLst>
              <a:ext uri="{FF2B5EF4-FFF2-40B4-BE49-F238E27FC236}">
                <a16:creationId xmlns:a16="http://schemas.microsoft.com/office/drawing/2014/main" id="{E86D0472-FDCF-43F5-8F9D-29F8D2BA796C}"/>
              </a:ext>
            </a:extLst>
          </p:cNvPr>
          <p:cNvSpPr txBox="1"/>
          <p:nvPr/>
        </p:nvSpPr>
        <p:spPr>
          <a:xfrm>
            <a:off x="651233" y="6995294"/>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RECENT</a:t>
            </a:r>
          </a:p>
        </p:txBody>
      </p:sp>
      <p:sp>
        <p:nvSpPr>
          <p:cNvPr id="67" name="TextBox 66">
            <a:extLst>
              <a:ext uri="{FF2B5EF4-FFF2-40B4-BE49-F238E27FC236}">
                <a16:creationId xmlns:a16="http://schemas.microsoft.com/office/drawing/2014/main" id="{91176BF8-A70B-4638-B3E1-7BC5B4C09FF1}"/>
              </a:ext>
            </a:extLst>
          </p:cNvPr>
          <p:cNvSpPr txBox="1"/>
          <p:nvPr/>
        </p:nvSpPr>
        <p:spPr>
          <a:xfrm>
            <a:off x="395287" y="7194882"/>
            <a:ext cx="1317051" cy="1292662"/>
          </a:xfrm>
          <a:prstGeom prst="rect">
            <a:avLst/>
          </a:prstGeom>
          <a:noFill/>
        </p:spPr>
        <p:txBody>
          <a:bodyPr wrap="square" rtlCol="0">
            <a:spAutoFit/>
          </a:bodyPr>
          <a:lstStyle/>
          <a:p>
            <a:r>
              <a:rPr lang="en-US" sz="1300">
                <a:solidFill>
                  <a:srgbClr val="777777"/>
                </a:solidFill>
                <a:latin typeface="Segoe UI Light" panose="020B0502040204020203" pitchFamily="34" charset="0"/>
                <a:cs typeface="Segoe UI Light" panose="020B0502040204020203" pitchFamily="34" charset="0"/>
              </a:rPr>
              <a:t>Displays news posted within certain timeframe (e.g. 24 hours)</a:t>
            </a:r>
          </a:p>
          <a:p>
            <a:pPr algn="r"/>
            <a:endParaRPr lang="en-US" sz="1300"/>
          </a:p>
        </p:txBody>
      </p:sp>
      <p:sp>
        <p:nvSpPr>
          <p:cNvPr id="47" name="Rectangle: Rounded Corners 46">
            <a:extLst>
              <a:ext uri="{FF2B5EF4-FFF2-40B4-BE49-F238E27FC236}">
                <a16:creationId xmlns:a16="http://schemas.microsoft.com/office/drawing/2014/main" id="{4E8929D7-E8D4-4E0B-A908-AD8DD84139FA}"/>
              </a:ext>
            </a:extLst>
          </p:cNvPr>
          <p:cNvSpPr/>
          <p:nvPr/>
        </p:nvSpPr>
        <p:spPr>
          <a:xfrm>
            <a:off x="2171700" y="12172873"/>
            <a:ext cx="952500" cy="346364"/>
          </a:xfrm>
          <a:prstGeom prst="roundRect">
            <a:avLst>
              <a:gd name="adj" fmla="val 1244"/>
            </a:avLst>
          </a:prstGeom>
          <a:noFill/>
          <a:ln w="6350">
            <a:solidFill>
              <a:srgbClr val="C9C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C9CAC2"/>
                </a:solidFill>
                <a:latin typeface="Segoe UI Semilight" panose="020B0402040204020203" pitchFamily="34" charset="0"/>
                <a:cs typeface="Segoe UI Semilight" panose="020B0402040204020203" pitchFamily="34" charset="0"/>
              </a:rPr>
              <a:t>Older</a:t>
            </a:r>
            <a:endParaRPr lang="en-US" sz="1100" b="1">
              <a:solidFill>
                <a:srgbClr val="C9CAC2"/>
              </a:solidFill>
              <a:latin typeface="Segoe UI Semilight" panose="020B0402040204020203" pitchFamily="34" charset="0"/>
              <a:cs typeface="Segoe UI Semilight" panose="020B0402040204020203" pitchFamily="34" charset="0"/>
            </a:endParaRPr>
          </a:p>
        </p:txBody>
      </p:sp>
      <p:sp>
        <p:nvSpPr>
          <p:cNvPr id="73" name="Rectangle: Rounded Corners 72">
            <a:extLst>
              <a:ext uri="{FF2B5EF4-FFF2-40B4-BE49-F238E27FC236}">
                <a16:creationId xmlns:a16="http://schemas.microsoft.com/office/drawing/2014/main" id="{D50333CF-2199-4123-98BB-2AB990FB73DB}"/>
              </a:ext>
            </a:extLst>
          </p:cNvPr>
          <p:cNvSpPr/>
          <p:nvPr/>
        </p:nvSpPr>
        <p:spPr>
          <a:xfrm>
            <a:off x="7239000" y="12172873"/>
            <a:ext cx="952500" cy="346364"/>
          </a:xfrm>
          <a:prstGeom prst="roundRect">
            <a:avLst>
              <a:gd name="adj" fmla="val 1244"/>
            </a:avLst>
          </a:prstGeom>
          <a:noFill/>
          <a:ln w="6350">
            <a:solidFill>
              <a:srgbClr val="C9C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C9CAC2"/>
                </a:solidFill>
                <a:latin typeface="Segoe UI Semilight" panose="020B0402040204020203" pitchFamily="34" charset="0"/>
                <a:cs typeface="Segoe UI Semilight" panose="020B0402040204020203" pitchFamily="34" charset="0"/>
              </a:rPr>
              <a:t>Newer</a:t>
            </a:r>
            <a:endParaRPr lang="en-US" sz="1100" b="1">
              <a:solidFill>
                <a:srgbClr val="C9CAC2"/>
              </a:solidFill>
              <a:latin typeface="Segoe UI Semilight" panose="020B0402040204020203" pitchFamily="34" charset="0"/>
              <a:cs typeface="Segoe UI Semilight" panose="020B0402040204020203" pitchFamily="34" charset="0"/>
            </a:endParaRPr>
          </a:p>
        </p:txBody>
      </p:sp>
      <p:cxnSp>
        <p:nvCxnSpPr>
          <p:cNvPr id="74" name="Straight Connector 73">
            <a:extLst>
              <a:ext uri="{FF2B5EF4-FFF2-40B4-BE49-F238E27FC236}">
                <a16:creationId xmlns:a16="http://schemas.microsoft.com/office/drawing/2014/main" id="{A3049858-B549-4C9D-ADC8-019EB2B5430A}"/>
              </a:ext>
            </a:extLst>
          </p:cNvPr>
          <p:cNvCxnSpPr/>
          <p:nvPr/>
        </p:nvCxnSpPr>
        <p:spPr>
          <a:xfrm flipH="1">
            <a:off x="304310" y="3659604"/>
            <a:ext cx="7711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412DB04-8E14-481A-9670-B370B67E6DC5}"/>
              </a:ext>
            </a:extLst>
          </p:cNvPr>
          <p:cNvCxnSpPr>
            <a:cxnSpLocks/>
          </p:cNvCxnSpPr>
          <p:nvPr/>
        </p:nvCxnSpPr>
        <p:spPr>
          <a:xfrm>
            <a:off x="304310" y="3659604"/>
            <a:ext cx="0" cy="3489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CF7791-CABE-4449-A5B5-7DE417F153A8}"/>
              </a:ext>
            </a:extLst>
          </p:cNvPr>
          <p:cNvCxnSpPr>
            <a:cxnSpLocks/>
            <a:endCxn id="66" idx="1"/>
          </p:cNvCxnSpPr>
          <p:nvPr/>
        </p:nvCxnSpPr>
        <p:spPr>
          <a:xfrm>
            <a:off x="304310" y="7149183"/>
            <a:ext cx="3469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75C2F67-C7E9-454A-A9C5-A2D18BA01F5B}"/>
              </a:ext>
            </a:extLst>
          </p:cNvPr>
          <p:cNvCxnSpPr>
            <a:stCxn id="61" idx="1"/>
          </p:cNvCxnSpPr>
          <p:nvPr/>
        </p:nvCxnSpPr>
        <p:spPr>
          <a:xfrm flipH="1">
            <a:off x="304310" y="5933244"/>
            <a:ext cx="346923" cy="1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115C4D1-5EE6-4D24-9329-F5E171561AEC}"/>
              </a:ext>
            </a:extLst>
          </p:cNvPr>
          <p:cNvCxnSpPr/>
          <p:nvPr/>
        </p:nvCxnSpPr>
        <p:spPr>
          <a:xfrm flipH="1">
            <a:off x="304310" y="4751539"/>
            <a:ext cx="346923" cy="10356"/>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7A34B32-31FD-4C7A-9CF0-FB50F66648D2}"/>
              </a:ext>
            </a:extLst>
          </p:cNvPr>
          <p:cNvSpPr txBox="1"/>
          <p:nvPr/>
        </p:nvSpPr>
        <p:spPr>
          <a:xfrm rot="16200000">
            <a:off x="-1460536" y="4919535"/>
            <a:ext cx="3441441" cy="461665"/>
          </a:xfrm>
          <a:prstGeom prst="rect">
            <a:avLst/>
          </a:prstGeom>
          <a:noFill/>
        </p:spPr>
        <p:txBody>
          <a:bodyPr wrap="square" rtlCol="0">
            <a:spAutoFit/>
          </a:bodyPr>
          <a:lstStyle/>
          <a:p>
            <a:r>
              <a:rPr lang="en-US" sz="1200"/>
              <a:t>When clicked, UI updates with these different elements</a:t>
            </a:r>
          </a:p>
        </p:txBody>
      </p:sp>
      <p:sp>
        <p:nvSpPr>
          <p:cNvPr id="97" name="TextBox 96">
            <a:extLst>
              <a:ext uri="{FF2B5EF4-FFF2-40B4-BE49-F238E27FC236}">
                <a16:creationId xmlns:a16="http://schemas.microsoft.com/office/drawing/2014/main" id="{8CEEAD96-A562-4615-A156-46ECEDB98F1B}"/>
              </a:ext>
            </a:extLst>
          </p:cNvPr>
          <p:cNvSpPr txBox="1"/>
          <p:nvPr/>
        </p:nvSpPr>
        <p:spPr>
          <a:xfrm>
            <a:off x="660855" y="8333655"/>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PROJECT</a:t>
            </a:r>
          </a:p>
        </p:txBody>
      </p:sp>
      <p:sp>
        <p:nvSpPr>
          <p:cNvPr id="98" name="TextBox 97">
            <a:extLst>
              <a:ext uri="{FF2B5EF4-FFF2-40B4-BE49-F238E27FC236}">
                <a16:creationId xmlns:a16="http://schemas.microsoft.com/office/drawing/2014/main" id="{50064929-FFDB-46F6-88B1-484DED6844C4}"/>
              </a:ext>
            </a:extLst>
          </p:cNvPr>
          <p:cNvSpPr txBox="1"/>
          <p:nvPr/>
        </p:nvSpPr>
        <p:spPr>
          <a:xfrm>
            <a:off x="928061" y="8533243"/>
            <a:ext cx="803425"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Glass Ear</a:t>
            </a:r>
            <a:endParaRPr lang="en-US" sz="1300"/>
          </a:p>
        </p:txBody>
      </p:sp>
      <p:sp>
        <p:nvSpPr>
          <p:cNvPr id="99" name="TextBox 98">
            <a:extLst>
              <a:ext uri="{FF2B5EF4-FFF2-40B4-BE49-F238E27FC236}">
                <a16:creationId xmlns:a16="http://schemas.microsoft.com/office/drawing/2014/main" id="{944F7B1F-E392-4B22-8D10-7616471E6260}"/>
              </a:ext>
            </a:extLst>
          </p:cNvPr>
          <p:cNvSpPr txBox="1"/>
          <p:nvPr/>
        </p:nvSpPr>
        <p:spPr>
          <a:xfrm>
            <a:off x="956294" y="8720945"/>
            <a:ext cx="780983"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Sidewalk</a:t>
            </a:r>
            <a:endParaRPr lang="en-US" sz="1300"/>
          </a:p>
        </p:txBody>
      </p:sp>
      <p:sp>
        <p:nvSpPr>
          <p:cNvPr id="100" name="TextBox 99">
            <a:extLst>
              <a:ext uri="{FF2B5EF4-FFF2-40B4-BE49-F238E27FC236}">
                <a16:creationId xmlns:a16="http://schemas.microsoft.com/office/drawing/2014/main" id="{3F1940E8-9366-4D1D-8841-C056E4D21221}"/>
              </a:ext>
            </a:extLst>
          </p:cNvPr>
          <p:cNvSpPr txBox="1"/>
          <p:nvPr/>
        </p:nvSpPr>
        <p:spPr>
          <a:xfrm>
            <a:off x="853410" y="8908647"/>
            <a:ext cx="810537"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Handsight</a:t>
            </a:r>
            <a:endParaRPr lang="en-US" sz="1300"/>
          </a:p>
        </p:txBody>
      </p:sp>
    </p:spTree>
    <p:extLst>
      <p:ext uri="{BB962C8B-B14F-4D97-AF65-F5344CB8AC3E}">
        <p14:creationId xmlns:p14="http://schemas.microsoft.com/office/powerpoint/2010/main" val="4205854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pic>
        <p:nvPicPr>
          <p:cNvPr id="67" name="Picture 66">
            <a:extLst>
              <a:ext uri="{FF2B5EF4-FFF2-40B4-BE49-F238E27FC236}">
                <a16:creationId xmlns:a16="http://schemas.microsoft.com/office/drawing/2014/main" id="{205BA0A2-0427-4F40-92A4-A38B9D7ABEE8}"/>
              </a:ext>
            </a:extLst>
          </p:cNvPr>
          <p:cNvPicPr>
            <a:picLocks noChangeAspect="1"/>
          </p:cNvPicPr>
          <p:nvPr/>
        </p:nvPicPr>
        <p:blipFill>
          <a:blip r:embed="rId5"/>
          <a:stretch>
            <a:fillRect/>
          </a:stretch>
        </p:blipFill>
        <p:spPr>
          <a:xfrm>
            <a:off x="369715" y="3007697"/>
            <a:ext cx="1174990" cy="4062465"/>
          </a:xfrm>
          <a:prstGeom prst="rect">
            <a:avLst/>
          </a:prstGeom>
        </p:spPr>
      </p:pic>
      <p:grpSp>
        <p:nvGrpSpPr>
          <p:cNvPr id="82" name="Group 81">
            <a:extLst>
              <a:ext uri="{FF2B5EF4-FFF2-40B4-BE49-F238E27FC236}">
                <a16:creationId xmlns:a16="http://schemas.microsoft.com/office/drawing/2014/main" id="{6D948AEC-F466-4D82-94C6-9E956080B067}"/>
              </a:ext>
            </a:extLst>
          </p:cNvPr>
          <p:cNvGrpSpPr/>
          <p:nvPr/>
        </p:nvGrpSpPr>
        <p:grpSpPr>
          <a:xfrm>
            <a:off x="6331390" y="3065060"/>
            <a:ext cx="2185740" cy="2613683"/>
            <a:chOff x="395288" y="3200766"/>
            <a:chExt cx="4019820" cy="4806855"/>
          </a:xfrm>
        </p:grpSpPr>
        <p:grpSp>
          <p:nvGrpSpPr>
            <p:cNvPr id="83" name="Group 82">
              <a:extLst>
                <a:ext uri="{FF2B5EF4-FFF2-40B4-BE49-F238E27FC236}">
                  <a16:creationId xmlns:a16="http://schemas.microsoft.com/office/drawing/2014/main" id="{C5472B35-D0D5-4F73-A30F-ED24E0B552C8}"/>
                </a:ext>
              </a:extLst>
            </p:cNvPr>
            <p:cNvGrpSpPr/>
            <p:nvPr/>
          </p:nvGrpSpPr>
          <p:grpSpPr>
            <a:xfrm>
              <a:off x="528804" y="6088876"/>
              <a:ext cx="3792881" cy="1918745"/>
              <a:chOff x="-4710825" y="800433"/>
              <a:chExt cx="4148453" cy="2107565"/>
            </a:xfrm>
          </p:grpSpPr>
          <p:sp>
            <p:nvSpPr>
              <p:cNvPr id="101" name="TextBox 100">
                <a:extLst>
                  <a:ext uri="{FF2B5EF4-FFF2-40B4-BE49-F238E27FC236}">
                    <a16:creationId xmlns:a16="http://schemas.microsoft.com/office/drawing/2014/main" id="{8E17055C-4C9A-4C32-AD1A-7FE2742A3CAF}"/>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02" name="TextBox 101">
                <a:extLst>
                  <a:ext uri="{FF2B5EF4-FFF2-40B4-BE49-F238E27FC236}">
                    <a16:creationId xmlns:a16="http://schemas.microsoft.com/office/drawing/2014/main" id="{BDAB5793-3CFD-4733-83A3-26893943946F}"/>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9FA1F211-5AF8-4042-B2F5-20D9B2644253}"/>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84" name="Rectangle 83">
              <a:extLst>
                <a:ext uri="{FF2B5EF4-FFF2-40B4-BE49-F238E27FC236}">
                  <a16:creationId xmlns:a16="http://schemas.microsoft.com/office/drawing/2014/main" id="{224F03BD-5877-4F08-8992-382E59E8F52F}"/>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1BF2BA39-D7B8-4EDA-A316-384C36744EC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04" name="Group 103">
            <a:extLst>
              <a:ext uri="{FF2B5EF4-FFF2-40B4-BE49-F238E27FC236}">
                <a16:creationId xmlns:a16="http://schemas.microsoft.com/office/drawing/2014/main" id="{10F4C80A-5F4F-4D60-8B36-D879797DA62E}"/>
              </a:ext>
            </a:extLst>
          </p:cNvPr>
          <p:cNvGrpSpPr/>
          <p:nvPr/>
        </p:nvGrpSpPr>
        <p:grpSpPr>
          <a:xfrm>
            <a:off x="1653539" y="3065060"/>
            <a:ext cx="2185740" cy="2613683"/>
            <a:chOff x="395288" y="3200766"/>
            <a:chExt cx="4019820" cy="4806855"/>
          </a:xfrm>
        </p:grpSpPr>
        <p:grpSp>
          <p:nvGrpSpPr>
            <p:cNvPr id="105" name="Group 104">
              <a:extLst>
                <a:ext uri="{FF2B5EF4-FFF2-40B4-BE49-F238E27FC236}">
                  <a16:creationId xmlns:a16="http://schemas.microsoft.com/office/drawing/2014/main" id="{01D0C425-9323-4B1C-9DF4-2D6DDE56FD6B}"/>
                </a:ext>
              </a:extLst>
            </p:cNvPr>
            <p:cNvGrpSpPr/>
            <p:nvPr/>
          </p:nvGrpSpPr>
          <p:grpSpPr>
            <a:xfrm>
              <a:off x="528804" y="6088876"/>
              <a:ext cx="3792881" cy="1918745"/>
              <a:chOff x="-4710825" y="800433"/>
              <a:chExt cx="4148453" cy="2107565"/>
            </a:xfrm>
          </p:grpSpPr>
          <p:sp>
            <p:nvSpPr>
              <p:cNvPr id="108" name="TextBox 107">
                <a:extLst>
                  <a:ext uri="{FF2B5EF4-FFF2-40B4-BE49-F238E27FC236}">
                    <a16:creationId xmlns:a16="http://schemas.microsoft.com/office/drawing/2014/main" id="{2DD33EC6-B887-4D8C-AC8F-55A2273BE3F9}"/>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09" name="TextBox 108">
                <a:extLst>
                  <a:ext uri="{FF2B5EF4-FFF2-40B4-BE49-F238E27FC236}">
                    <a16:creationId xmlns:a16="http://schemas.microsoft.com/office/drawing/2014/main" id="{1788CA29-0335-4EB0-9A4F-265340153B1F}"/>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10" name="TextBox 109">
                <a:extLst>
                  <a:ext uri="{FF2B5EF4-FFF2-40B4-BE49-F238E27FC236}">
                    <a16:creationId xmlns:a16="http://schemas.microsoft.com/office/drawing/2014/main" id="{6CFB39A9-F82B-41D7-A32B-9A6A35618473}"/>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06" name="Rectangle 105">
              <a:extLst>
                <a:ext uri="{FF2B5EF4-FFF2-40B4-BE49-F238E27FC236}">
                  <a16:creationId xmlns:a16="http://schemas.microsoft.com/office/drawing/2014/main" id="{C5924B92-494F-4B51-BF1A-C388EAD97A83}"/>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40BD7F28-9DEE-47B2-AACA-E2EE9294D4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11" name="Group 110">
            <a:extLst>
              <a:ext uri="{FF2B5EF4-FFF2-40B4-BE49-F238E27FC236}">
                <a16:creationId xmlns:a16="http://schemas.microsoft.com/office/drawing/2014/main" id="{2F88989A-D6C7-4039-8563-67673FA4C313}"/>
              </a:ext>
            </a:extLst>
          </p:cNvPr>
          <p:cNvGrpSpPr/>
          <p:nvPr/>
        </p:nvGrpSpPr>
        <p:grpSpPr>
          <a:xfrm>
            <a:off x="3991650" y="3065060"/>
            <a:ext cx="2185740" cy="2613683"/>
            <a:chOff x="395288" y="3200766"/>
            <a:chExt cx="4019820" cy="4806855"/>
          </a:xfrm>
        </p:grpSpPr>
        <p:grpSp>
          <p:nvGrpSpPr>
            <p:cNvPr id="112" name="Group 111">
              <a:extLst>
                <a:ext uri="{FF2B5EF4-FFF2-40B4-BE49-F238E27FC236}">
                  <a16:creationId xmlns:a16="http://schemas.microsoft.com/office/drawing/2014/main" id="{D6083838-8B2D-49B5-AFA3-164D5AE9FE0F}"/>
                </a:ext>
              </a:extLst>
            </p:cNvPr>
            <p:cNvGrpSpPr/>
            <p:nvPr/>
          </p:nvGrpSpPr>
          <p:grpSpPr>
            <a:xfrm>
              <a:off x="528804" y="6088876"/>
              <a:ext cx="3792881" cy="1918745"/>
              <a:chOff x="-4710825" y="800433"/>
              <a:chExt cx="4148453" cy="2107565"/>
            </a:xfrm>
          </p:grpSpPr>
          <p:sp>
            <p:nvSpPr>
              <p:cNvPr id="115" name="TextBox 114">
                <a:extLst>
                  <a:ext uri="{FF2B5EF4-FFF2-40B4-BE49-F238E27FC236}">
                    <a16:creationId xmlns:a16="http://schemas.microsoft.com/office/drawing/2014/main" id="{10172201-9F69-4557-B67F-78FF2260A16F}"/>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16" name="TextBox 115">
                <a:extLst>
                  <a:ext uri="{FF2B5EF4-FFF2-40B4-BE49-F238E27FC236}">
                    <a16:creationId xmlns:a16="http://schemas.microsoft.com/office/drawing/2014/main" id="{CB61F5CF-4857-4342-996E-C377C9FF4D3B}"/>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461C61E1-5FDF-4BF0-893E-12B1DA9CCB2F}"/>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13" name="Rectangle 112">
              <a:extLst>
                <a:ext uri="{FF2B5EF4-FFF2-40B4-BE49-F238E27FC236}">
                  <a16:creationId xmlns:a16="http://schemas.microsoft.com/office/drawing/2014/main" id="{6525A473-CF07-4413-A860-A1921A414E95}"/>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C79D6A4E-E3FD-4AB7-9835-8284BBC37A1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18" name="Group 117">
            <a:extLst>
              <a:ext uri="{FF2B5EF4-FFF2-40B4-BE49-F238E27FC236}">
                <a16:creationId xmlns:a16="http://schemas.microsoft.com/office/drawing/2014/main" id="{BFB47BBE-3389-4945-8105-F68914C4EDA7}"/>
              </a:ext>
            </a:extLst>
          </p:cNvPr>
          <p:cNvGrpSpPr/>
          <p:nvPr/>
        </p:nvGrpSpPr>
        <p:grpSpPr>
          <a:xfrm>
            <a:off x="6331391" y="5687537"/>
            <a:ext cx="2185740" cy="2613683"/>
            <a:chOff x="395288" y="3200766"/>
            <a:chExt cx="4019820" cy="4806855"/>
          </a:xfrm>
        </p:grpSpPr>
        <p:grpSp>
          <p:nvGrpSpPr>
            <p:cNvPr id="119" name="Group 118">
              <a:extLst>
                <a:ext uri="{FF2B5EF4-FFF2-40B4-BE49-F238E27FC236}">
                  <a16:creationId xmlns:a16="http://schemas.microsoft.com/office/drawing/2014/main" id="{948B1D8F-DECD-49D9-A41B-D4EC38D48C8D}"/>
                </a:ext>
              </a:extLst>
            </p:cNvPr>
            <p:cNvGrpSpPr/>
            <p:nvPr/>
          </p:nvGrpSpPr>
          <p:grpSpPr>
            <a:xfrm>
              <a:off x="528804" y="6088876"/>
              <a:ext cx="3792881" cy="1918745"/>
              <a:chOff x="-4710825" y="800433"/>
              <a:chExt cx="4148453" cy="2107565"/>
            </a:xfrm>
          </p:grpSpPr>
          <p:sp>
            <p:nvSpPr>
              <p:cNvPr id="122" name="TextBox 121">
                <a:extLst>
                  <a:ext uri="{FF2B5EF4-FFF2-40B4-BE49-F238E27FC236}">
                    <a16:creationId xmlns:a16="http://schemas.microsoft.com/office/drawing/2014/main" id="{8AAEF5EB-F193-4E4D-94F4-D45B487ED3C1}"/>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23" name="TextBox 122">
                <a:extLst>
                  <a:ext uri="{FF2B5EF4-FFF2-40B4-BE49-F238E27FC236}">
                    <a16:creationId xmlns:a16="http://schemas.microsoft.com/office/drawing/2014/main" id="{FE745D61-A033-4739-8365-8CFA6E786470}"/>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24" name="TextBox 123">
                <a:extLst>
                  <a:ext uri="{FF2B5EF4-FFF2-40B4-BE49-F238E27FC236}">
                    <a16:creationId xmlns:a16="http://schemas.microsoft.com/office/drawing/2014/main" id="{3180FAEE-FE5A-4F12-816F-A8C5306F3B57}"/>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20" name="Rectangle 119">
              <a:extLst>
                <a:ext uri="{FF2B5EF4-FFF2-40B4-BE49-F238E27FC236}">
                  <a16:creationId xmlns:a16="http://schemas.microsoft.com/office/drawing/2014/main" id="{A1871FA5-58CF-4DDE-A284-5D1B4A2AA283}"/>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2360DFF9-D69C-4A76-BF5F-17A6128436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25" name="Group 124">
            <a:extLst>
              <a:ext uri="{FF2B5EF4-FFF2-40B4-BE49-F238E27FC236}">
                <a16:creationId xmlns:a16="http://schemas.microsoft.com/office/drawing/2014/main" id="{FA48BB5A-4B22-439A-B3EB-5147D26F04CA}"/>
              </a:ext>
            </a:extLst>
          </p:cNvPr>
          <p:cNvGrpSpPr/>
          <p:nvPr/>
        </p:nvGrpSpPr>
        <p:grpSpPr>
          <a:xfrm>
            <a:off x="1653540" y="5687537"/>
            <a:ext cx="2185740" cy="2613683"/>
            <a:chOff x="395288" y="3200766"/>
            <a:chExt cx="4019820" cy="4806855"/>
          </a:xfrm>
        </p:grpSpPr>
        <p:grpSp>
          <p:nvGrpSpPr>
            <p:cNvPr id="126" name="Group 125">
              <a:extLst>
                <a:ext uri="{FF2B5EF4-FFF2-40B4-BE49-F238E27FC236}">
                  <a16:creationId xmlns:a16="http://schemas.microsoft.com/office/drawing/2014/main" id="{D4DABDB0-6BA2-4E24-ABF8-2F3C396E0473}"/>
                </a:ext>
              </a:extLst>
            </p:cNvPr>
            <p:cNvGrpSpPr/>
            <p:nvPr/>
          </p:nvGrpSpPr>
          <p:grpSpPr>
            <a:xfrm>
              <a:off x="528804" y="6088876"/>
              <a:ext cx="3792881" cy="1918745"/>
              <a:chOff x="-4710825" y="800433"/>
              <a:chExt cx="4148453" cy="2107565"/>
            </a:xfrm>
          </p:grpSpPr>
          <p:sp>
            <p:nvSpPr>
              <p:cNvPr id="129" name="TextBox 128">
                <a:extLst>
                  <a:ext uri="{FF2B5EF4-FFF2-40B4-BE49-F238E27FC236}">
                    <a16:creationId xmlns:a16="http://schemas.microsoft.com/office/drawing/2014/main" id="{FC2354AF-1526-4DC2-83A9-1B3A6C65AF0B}"/>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30" name="TextBox 129">
                <a:extLst>
                  <a:ext uri="{FF2B5EF4-FFF2-40B4-BE49-F238E27FC236}">
                    <a16:creationId xmlns:a16="http://schemas.microsoft.com/office/drawing/2014/main" id="{3066CF6C-8BD2-4721-AE9E-C706C567C80C}"/>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31" name="TextBox 130">
                <a:extLst>
                  <a:ext uri="{FF2B5EF4-FFF2-40B4-BE49-F238E27FC236}">
                    <a16:creationId xmlns:a16="http://schemas.microsoft.com/office/drawing/2014/main" id="{A26174B6-0ECE-41A0-AFFF-3E2BA0E78E1B}"/>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27" name="Rectangle 126">
              <a:extLst>
                <a:ext uri="{FF2B5EF4-FFF2-40B4-BE49-F238E27FC236}">
                  <a16:creationId xmlns:a16="http://schemas.microsoft.com/office/drawing/2014/main" id="{4C2F7611-077F-47BC-90F6-8C639B0EFBC7}"/>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127">
              <a:extLst>
                <a:ext uri="{FF2B5EF4-FFF2-40B4-BE49-F238E27FC236}">
                  <a16:creationId xmlns:a16="http://schemas.microsoft.com/office/drawing/2014/main" id="{89B0FA63-2871-4437-8F57-FF3A85D2940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32" name="Group 131">
            <a:extLst>
              <a:ext uri="{FF2B5EF4-FFF2-40B4-BE49-F238E27FC236}">
                <a16:creationId xmlns:a16="http://schemas.microsoft.com/office/drawing/2014/main" id="{3CCCB255-925D-48D4-A2FF-08506E3621DB}"/>
              </a:ext>
            </a:extLst>
          </p:cNvPr>
          <p:cNvGrpSpPr/>
          <p:nvPr/>
        </p:nvGrpSpPr>
        <p:grpSpPr>
          <a:xfrm>
            <a:off x="3991651" y="5687537"/>
            <a:ext cx="2185740" cy="2613683"/>
            <a:chOff x="395288" y="3200766"/>
            <a:chExt cx="4019820" cy="4806855"/>
          </a:xfrm>
        </p:grpSpPr>
        <p:grpSp>
          <p:nvGrpSpPr>
            <p:cNvPr id="133" name="Group 132">
              <a:extLst>
                <a:ext uri="{FF2B5EF4-FFF2-40B4-BE49-F238E27FC236}">
                  <a16:creationId xmlns:a16="http://schemas.microsoft.com/office/drawing/2014/main" id="{3023CCE2-446A-4B4B-858B-7A5CBE4D15AE}"/>
                </a:ext>
              </a:extLst>
            </p:cNvPr>
            <p:cNvGrpSpPr/>
            <p:nvPr/>
          </p:nvGrpSpPr>
          <p:grpSpPr>
            <a:xfrm>
              <a:off x="528804" y="6088876"/>
              <a:ext cx="3792881" cy="1918745"/>
              <a:chOff x="-4710825" y="800433"/>
              <a:chExt cx="4148453" cy="2107565"/>
            </a:xfrm>
          </p:grpSpPr>
          <p:sp>
            <p:nvSpPr>
              <p:cNvPr id="136" name="TextBox 135">
                <a:extLst>
                  <a:ext uri="{FF2B5EF4-FFF2-40B4-BE49-F238E27FC236}">
                    <a16:creationId xmlns:a16="http://schemas.microsoft.com/office/drawing/2014/main" id="{7D86DBDB-58C5-4029-9D8C-08DF05B8E9A0}"/>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37" name="TextBox 136">
                <a:extLst>
                  <a:ext uri="{FF2B5EF4-FFF2-40B4-BE49-F238E27FC236}">
                    <a16:creationId xmlns:a16="http://schemas.microsoft.com/office/drawing/2014/main" id="{155FE3EB-4B97-4E18-92BB-2C7BD0DEBBC2}"/>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38" name="TextBox 137">
                <a:extLst>
                  <a:ext uri="{FF2B5EF4-FFF2-40B4-BE49-F238E27FC236}">
                    <a16:creationId xmlns:a16="http://schemas.microsoft.com/office/drawing/2014/main" id="{9647D2F2-FCB0-4E14-AC3F-500EE886B8DC}"/>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34" name="Rectangle 133">
              <a:extLst>
                <a:ext uri="{FF2B5EF4-FFF2-40B4-BE49-F238E27FC236}">
                  <a16:creationId xmlns:a16="http://schemas.microsoft.com/office/drawing/2014/main" id="{D1FD2C98-5539-48A7-B1C9-8CDA4F799E2D}"/>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a:extLst>
                <a:ext uri="{FF2B5EF4-FFF2-40B4-BE49-F238E27FC236}">
                  <a16:creationId xmlns:a16="http://schemas.microsoft.com/office/drawing/2014/main" id="{9146709F-4F7F-4AC8-B21C-FD9384AF512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39" name="Group 138">
            <a:extLst>
              <a:ext uri="{FF2B5EF4-FFF2-40B4-BE49-F238E27FC236}">
                <a16:creationId xmlns:a16="http://schemas.microsoft.com/office/drawing/2014/main" id="{923594AD-F8D8-4786-A855-0E478D50A7B9}"/>
              </a:ext>
            </a:extLst>
          </p:cNvPr>
          <p:cNvGrpSpPr/>
          <p:nvPr/>
        </p:nvGrpSpPr>
        <p:grpSpPr>
          <a:xfrm>
            <a:off x="6331391" y="8322714"/>
            <a:ext cx="2185740" cy="2613683"/>
            <a:chOff x="395288" y="3200766"/>
            <a:chExt cx="4019820" cy="4806855"/>
          </a:xfrm>
        </p:grpSpPr>
        <p:grpSp>
          <p:nvGrpSpPr>
            <p:cNvPr id="140" name="Group 139">
              <a:extLst>
                <a:ext uri="{FF2B5EF4-FFF2-40B4-BE49-F238E27FC236}">
                  <a16:creationId xmlns:a16="http://schemas.microsoft.com/office/drawing/2014/main" id="{BC664165-D19C-4578-B028-CCC6E306C22F}"/>
                </a:ext>
              </a:extLst>
            </p:cNvPr>
            <p:cNvGrpSpPr/>
            <p:nvPr/>
          </p:nvGrpSpPr>
          <p:grpSpPr>
            <a:xfrm>
              <a:off x="528804" y="6088876"/>
              <a:ext cx="3792881" cy="1918745"/>
              <a:chOff x="-4710825" y="800433"/>
              <a:chExt cx="4148453" cy="2107565"/>
            </a:xfrm>
          </p:grpSpPr>
          <p:sp>
            <p:nvSpPr>
              <p:cNvPr id="143" name="TextBox 142">
                <a:extLst>
                  <a:ext uri="{FF2B5EF4-FFF2-40B4-BE49-F238E27FC236}">
                    <a16:creationId xmlns:a16="http://schemas.microsoft.com/office/drawing/2014/main" id="{C0C110C4-C7A3-4805-B624-C2E8B1960054}"/>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44" name="TextBox 143">
                <a:extLst>
                  <a:ext uri="{FF2B5EF4-FFF2-40B4-BE49-F238E27FC236}">
                    <a16:creationId xmlns:a16="http://schemas.microsoft.com/office/drawing/2014/main" id="{ACB5D58D-4252-4CA8-8698-3C86391131F2}"/>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45" name="TextBox 144">
                <a:extLst>
                  <a:ext uri="{FF2B5EF4-FFF2-40B4-BE49-F238E27FC236}">
                    <a16:creationId xmlns:a16="http://schemas.microsoft.com/office/drawing/2014/main" id="{B38B1CE4-256F-4EF5-8FD0-F16C1C50AC2E}"/>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41" name="Rectangle 140">
              <a:extLst>
                <a:ext uri="{FF2B5EF4-FFF2-40B4-BE49-F238E27FC236}">
                  <a16:creationId xmlns:a16="http://schemas.microsoft.com/office/drawing/2014/main" id="{912FEF11-1CE2-4EC1-868A-AD06A9062257}"/>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141">
              <a:extLst>
                <a:ext uri="{FF2B5EF4-FFF2-40B4-BE49-F238E27FC236}">
                  <a16:creationId xmlns:a16="http://schemas.microsoft.com/office/drawing/2014/main" id="{26D20085-34D7-45AF-9CB7-4E99A8D0DF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46" name="Group 145">
            <a:extLst>
              <a:ext uri="{FF2B5EF4-FFF2-40B4-BE49-F238E27FC236}">
                <a16:creationId xmlns:a16="http://schemas.microsoft.com/office/drawing/2014/main" id="{6E66BB21-0495-45C9-A950-D6847C63880F}"/>
              </a:ext>
            </a:extLst>
          </p:cNvPr>
          <p:cNvGrpSpPr/>
          <p:nvPr/>
        </p:nvGrpSpPr>
        <p:grpSpPr>
          <a:xfrm>
            <a:off x="1653540" y="8322714"/>
            <a:ext cx="2185740" cy="2613683"/>
            <a:chOff x="395288" y="3200766"/>
            <a:chExt cx="4019820" cy="4806855"/>
          </a:xfrm>
        </p:grpSpPr>
        <p:grpSp>
          <p:nvGrpSpPr>
            <p:cNvPr id="147" name="Group 146">
              <a:extLst>
                <a:ext uri="{FF2B5EF4-FFF2-40B4-BE49-F238E27FC236}">
                  <a16:creationId xmlns:a16="http://schemas.microsoft.com/office/drawing/2014/main" id="{A83896D3-A502-4E8F-B383-9CE11CE168F7}"/>
                </a:ext>
              </a:extLst>
            </p:cNvPr>
            <p:cNvGrpSpPr/>
            <p:nvPr/>
          </p:nvGrpSpPr>
          <p:grpSpPr>
            <a:xfrm>
              <a:off x="528804" y="6088876"/>
              <a:ext cx="3792881" cy="1918745"/>
              <a:chOff x="-4710825" y="800433"/>
              <a:chExt cx="4148453" cy="2107565"/>
            </a:xfrm>
          </p:grpSpPr>
          <p:sp>
            <p:nvSpPr>
              <p:cNvPr id="150" name="TextBox 149">
                <a:extLst>
                  <a:ext uri="{FF2B5EF4-FFF2-40B4-BE49-F238E27FC236}">
                    <a16:creationId xmlns:a16="http://schemas.microsoft.com/office/drawing/2014/main" id="{E969E110-7C96-4F4B-BE87-90E13FF6BAEA}"/>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51" name="TextBox 150">
                <a:extLst>
                  <a:ext uri="{FF2B5EF4-FFF2-40B4-BE49-F238E27FC236}">
                    <a16:creationId xmlns:a16="http://schemas.microsoft.com/office/drawing/2014/main" id="{2C483556-7F10-47F8-AB86-C5F245E87304}"/>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52" name="TextBox 151">
                <a:extLst>
                  <a:ext uri="{FF2B5EF4-FFF2-40B4-BE49-F238E27FC236}">
                    <a16:creationId xmlns:a16="http://schemas.microsoft.com/office/drawing/2014/main" id="{FD4BFDF5-3788-4BF4-BDEB-228A6666FF7C}"/>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48" name="Rectangle 147">
              <a:extLst>
                <a:ext uri="{FF2B5EF4-FFF2-40B4-BE49-F238E27FC236}">
                  <a16:creationId xmlns:a16="http://schemas.microsoft.com/office/drawing/2014/main" id="{121DBAA5-E9F5-4108-B258-5B2112EE4EAD}"/>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a:extLst>
                <a:ext uri="{FF2B5EF4-FFF2-40B4-BE49-F238E27FC236}">
                  <a16:creationId xmlns:a16="http://schemas.microsoft.com/office/drawing/2014/main" id="{FA87441C-22B9-4C4B-8419-570076CDA5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53" name="Group 152">
            <a:extLst>
              <a:ext uri="{FF2B5EF4-FFF2-40B4-BE49-F238E27FC236}">
                <a16:creationId xmlns:a16="http://schemas.microsoft.com/office/drawing/2014/main" id="{79507D22-8CF6-4762-983A-EAF2CAD53E3F}"/>
              </a:ext>
            </a:extLst>
          </p:cNvPr>
          <p:cNvGrpSpPr/>
          <p:nvPr/>
        </p:nvGrpSpPr>
        <p:grpSpPr>
          <a:xfrm>
            <a:off x="3991651" y="8322714"/>
            <a:ext cx="2185740" cy="2613683"/>
            <a:chOff x="395288" y="3200766"/>
            <a:chExt cx="4019820" cy="4806855"/>
          </a:xfrm>
        </p:grpSpPr>
        <p:grpSp>
          <p:nvGrpSpPr>
            <p:cNvPr id="154" name="Group 153">
              <a:extLst>
                <a:ext uri="{FF2B5EF4-FFF2-40B4-BE49-F238E27FC236}">
                  <a16:creationId xmlns:a16="http://schemas.microsoft.com/office/drawing/2014/main" id="{01183BD3-6941-41F6-BA9F-773EFE818CEB}"/>
                </a:ext>
              </a:extLst>
            </p:cNvPr>
            <p:cNvGrpSpPr/>
            <p:nvPr/>
          </p:nvGrpSpPr>
          <p:grpSpPr>
            <a:xfrm>
              <a:off x="528804" y="6088876"/>
              <a:ext cx="3792881" cy="1918745"/>
              <a:chOff x="-4710825" y="800433"/>
              <a:chExt cx="4148453" cy="2107565"/>
            </a:xfrm>
          </p:grpSpPr>
          <p:sp>
            <p:nvSpPr>
              <p:cNvPr id="157" name="TextBox 156">
                <a:extLst>
                  <a:ext uri="{FF2B5EF4-FFF2-40B4-BE49-F238E27FC236}">
                    <a16:creationId xmlns:a16="http://schemas.microsoft.com/office/drawing/2014/main" id="{BCDA13AF-FAC9-4A54-B108-D3D4E214460A}"/>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58" name="TextBox 157">
                <a:extLst>
                  <a:ext uri="{FF2B5EF4-FFF2-40B4-BE49-F238E27FC236}">
                    <a16:creationId xmlns:a16="http://schemas.microsoft.com/office/drawing/2014/main" id="{88D42CE1-43AC-4DC0-BAF6-D38E1C83A50F}"/>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59" name="TextBox 158">
                <a:extLst>
                  <a:ext uri="{FF2B5EF4-FFF2-40B4-BE49-F238E27FC236}">
                    <a16:creationId xmlns:a16="http://schemas.microsoft.com/office/drawing/2014/main" id="{193A3A89-7A1A-4871-892A-403D88153601}"/>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55" name="Rectangle 154">
              <a:extLst>
                <a:ext uri="{FF2B5EF4-FFF2-40B4-BE49-F238E27FC236}">
                  <a16:creationId xmlns:a16="http://schemas.microsoft.com/office/drawing/2014/main" id="{D2053392-6C60-4B0F-AE92-4E9FD33F43D3}"/>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Picture 155">
              <a:extLst>
                <a:ext uri="{FF2B5EF4-FFF2-40B4-BE49-F238E27FC236}">
                  <a16:creationId xmlns:a16="http://schemas.microsoft.com/office/drawing/2014/main" id="{DB0EE3F9-2020-4D5D-B9B7-23B32E1A022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sp>
        <p:nvSpPr>
          <p:cNvPr id="19" name="TextBox 18">
            <a:extLst>
              <a:ext uri="{FF2B5EF4-FFF2-40B4-BE49-F238E27FC236}">
                <a16:creationId xmlns:a16="http://schemas.microsoft.com/office/drawing/2014/main" id="{425BF9ED-0710-4798-97CC-E9586D8E9E71}"/>
              </a:ext>
            </a:extLst>
          </p:cNvPr>
          <p:cNvSpPr txBox="1"/>
          <p:nvPr/>
        </p:nvSpPr>
        <p:spPr>
          <a:xfrm>
            <a:off x="-2362200" y="2743200"/>
            <a:ext cx="2185740" cy="707886"/>
          </a:xfrm>
          <a:prstGeom prst="rect">
            <a:avLst/>
          </a:prstGeom>
          <a:noFill/>
        </p:spPr>
        <p:txBody>
          <a:bodyPr wrap="square" rtlCol="0">
            <a:spAutoFit/>
          </a:bodyPr>
          <a:lstStyle/>
          <a:p>
            <a:r>
              <a:rPr lang="en-US" sz="2000"/>
              <a:t>Add ‘month’, ‘author’</a:t>
            </a:r>
          </a:p>
        </p:txBody>
      </p:sp>
      <p:pic>
        <p:nvPicPr>
          <p:cNvPr id="160" name="Picture 159">
            <a:extLst>
              <a:ext uri="{FF2B5EF4-FFF2-40B4-BE49-F238E27FC236}">
                <a16:creationId xmlns:a16="http://schemas.microsoft.com/office/drawing/2014/main" id="{BF0BD782-6FD5-408B-BD57-9313B8B0E417}"/>
              </a:ext>
            </a:extLst>
          </p:cNvPr>
          <p:cNvPicPr>
            <a:picLocks noChangeAspect="1"/>
          </p:cNvPicPr>
          <p:nvPr/>
        </p:nvPicPr>
        <p:blipFill rotWithShape="1">
          <a:blip r:embed="rId7">
            <a:extLst>
              <a:ext uri="{28A0092B-C50C-407E-A947-70E740481C1C}">
                <a14:useLocalDpi xmlns:a14="http://schemas.microsoft.com/office/drawing/2010/main" val="0"/>
              </a:ext>
            </a:extLst>
          </a:blip>
          <a:srcRect l="5613" t="79630" r="81268" b="6297"/>
          <a:stretch/>
        </p:blipFill>
        <p:spPr>
          <a:xfrm>
            <a:off x="2133600" y="11285560"/>
            <a:ext cx="1066800" cy="457200"/>
          </a:xfrm>
          <a:prstGeom prst="rect">
            <a:avLst/>
          </a:prstGeom>
        </p:spPr>
      </p:pic>
      <p:pic>
        <p:nvPicPr>
          <p:cNvPr id="162" name="Picture 161">
            <a:extLst>
              <a:ext uri="{FF2B5EF4-FFF2-40B4-BE49-F238E27FC236}">
                <a16:creationId xmlns:a16="http://schemas.microsoft.com/office/drawing/2014/main" id="{307909B9-F6E0-4638-B475-925E1DA6E339}"/>
              </a:ext>
            </a:extLst>
          </p:cNvPr>
          <p:cNvPicPr>
            <a:picLocks noChangeAspect="1"/>
          </p:cNvPicPr>
          <p:nvPr/>
        </p:nvPicPr>
        <p:blipFill rotWithShape="1">
          <a:blip r:embed="rId7">
            <a:extLst>
              <a:ext uri="{28A0092B-C50C-407E-A947-70E740481C1C}">
                <a14:useLocalDpi xmlns:a14="http://schemas.microsoft.com/office/drawing/2010/main" val="0"/>
              </a:ext>
            </a:extLst>
          </a:blip>
          <a:srcRect l="78224" t="79358" r="8657" b="6569"/>
          <a:stretch/>
        </p:blipFill>
        <p:spPr>
          <a:xfrm>
            <a:off x="7048500" y="11285560"/>
            <a:ext cx="1066800" cy="457200"/>
          </a:xfrm>
          <a:prstGeom prst="rect">
            <a:avLst/>
          </a:prstGeom>
        </p:spPr>
      </p:pic>
    </p:spTree>
    <p:extLst>
      <p:ext uri="{BB962C8B-B14F-4D97-AF65-F5344CB8AC3E}">
        <p14:creationId xmlns:p14="http://schemas.microsoft.com/office/powerpoint/2010/main" val="104689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705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263072"/>
            <a:ext cx="1524000" cy="7005128"/>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05047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08383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88707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3837037"/>
            <a:ext cx="8381238"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Something Here: Fun, playful text </a:t>
            </a:r>
            <a:br>
              <a:rPr lang="en-US" dirty="0">
                <a:solidFill>
                  <a:prstClr val="black"/>
                </a:solidFill>
              </a:rPr>
            </a:br>
            <a:r>
              <a:rPr lang="en-US" dirty="0">
                <a:solidFill>
                  <a:prstClr val="black"/>
                </a:solidFill>
              </a:rPr>
              <a:t>that describes our lab, etc.</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91259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91259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91259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91259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0"/>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7539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27920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29226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28774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28774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105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75134" y="5426574"/>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398769" y="5426574"/>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4265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6338" t="19425" r="25527" b="12745"/>
          <a:stretch/>
        </p:blipFill>
        <p:spPr bwMode="auto">
          <a:xfrm>
            <a:off x="407323" y="7111584"/>
            <a:ext cx="2131690" cy="159105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2675134" y="7111584"/>
            <a:ext cx="2140244" cy="159105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1115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998467"/>
            <a:ext cx="3303899" cy="769441"/>
          </a:xfrm>
          <a:prstGeom prst="rect">
            <a:avLst/>
          </a:prstGeom>
          <a:no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no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spTree>
    <p:extLst>
      <p:ext uri="{BB962C8B-B14F-4D97-AF65-F5344CB8AC3E}">
        <p14:creationId xmlns:p14="http://schemas.microsoft.com/office/powerpoint/2010/main" val="388099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sp>
        <p:nvSpPr>
          <p:cNvPr id="19" name="TextBox 18">
            <a:extLst>
              <a:ext uri="{FF2B5EF4-FFF2-40B4-BE49-F238E27FC236}">
                <a16:creationId xmlns:a16="http://schemas.microsoft.com/office/drawing/2014/main" id="{425BF9ED-0710-4798-97CC-E9586D8E9E71}"/>
              </a:ext>
            </a:extLst>
          </p:cNvPr>
          <p:cNvSpPr txBox="1"/>
          <p:nvPr/>
        </p:nvSpPr>
        <p:spPr>
          <a:xfrm>
            <a:off x="-2362200" y="2743200"/>
            <a:ext cx="2185740" cy="707886"/>
          </a:xfrm>
          <a:prstGeom prst="rect">
            <a:avLst/>
          </a:prstGeom>
          <a:noFill/>
        </p:spPr>
        <p:txBody>
          <a:bodyPr wrap="square" rtlCol="0">
            <a:spAutoFit/>
          </a:bodyPr>
          <a:lstStyle/>
          <a:p>
            <a:r>
              <a:rPr lang="en-US" sz="2000"/>
              <a:t>Add ‘month’, ‘author’</a:t>
            </a:r>
          </a:p>
        </p:txBody>
      </p:sp>
      <p:pic>
        <p:nvPicPr>
          <p:cNvPr id="160" name="Picture 159">
            <a:extLst>
              <a:ext uri="{FF2B5EF4-FFF2-40B4-BE49-F238E27FC236}">
                <a16:creationId xmlns:a16="http://schemas.microsoft.com/office/drawing/2014/main" id="{BF0BD782-6FD5-408B-BD57-9313B8B0E417}"/>
              </a:ext>
            </a:extLst>
          </p:cNvPr>
          <p:cNvPicPr>
            <a:picLocks noChangeAspect="1"/>
          </p:cNvPicPr>
          <p:nvPr/>
        </p:nvPicPr>
        <p:blipFill rotWithShape="1">
          <a:blip r:embed="rId5">
            <a:extLst>
              <a:ext uri="{28A0092B-C50C-407E-A947-70E740481C1C}">
                <a14:useLocalDpi xmlns:a14="http://schemas.microsoft.com/office/drawing/2010/main" val="0"/>
              </a:ext>
            </a:extLst>
          </a:blip>
          <a:srcRect l="5613" t="79630" r="81268" b="6297"/>
          <a:stretch/>
        </p:blipFill>
        <p:spPr>
          <a:xfrm>
            <a:off x="2182091" y="11698872"/>
            <a:ext cx="969818" cy="415636"/>
          </a:xfrm>
          <a:prstGeom prst="rect">
            <a:avLst/>
          </a:prstGeom>
        </p:spPr>
      </p:pic>
      <p:pic>
        <p:nvPicPr>
          <p:cNvPr id="162" name="Picture 161">
            <a:extLst>
              <a:ext uri="{FF2B5EF4-FFF2-40B4-BE49-F238E27FC236}">
                <a16:creationId xmlns:a16="http://schemas.microsoft.com/office/drawing/2014/main" id="{307909B9-F6E0-4638-B475-925E1DA6E339}"/>
              </a:ext>
            </a:extLst>
          </p:cNvPr>
          <p:cNvPicPr>
            <a:picLocks noChangeAspect="1"/>
          </p:cNvPicPr>
          <p:nvPr/>
        </p:nvPicPr>
        <p:blipFill rotWithShape="1">
          <a:blip r:embed="rId5">
            <a:extLst>
              <a:ext uri="{28A0092B-C50C-407E-A947-70E740481C1C}">
                <a14:useLocalDpi xmlns:a14="http://schemas.microsoft.com/office/drawing/2010/main" val="0"/>
              </a:ext>
            </a:extLst>
          </a:blip>
          <a:srcRect l="78224" t="79358" r="8657" b="6569"/>
          <a:stretch/>
        </p:blipFill>
        <p:spPr>
          <a:xfrm>
            <a:off x="7096991" y="11698872"/>
            <a:ext cx="969818" cy="415636"/>
          </a:xfrm>
          <a:prstGeom prst="rect">
            <a:avLst/>
          </a:prstGeom>
        </p:spPr>
      </p:pic>
      <p:sp>
        <p:nvSpPr>
          <p:cNvPr id="3" name="TextBox 2">
            <a:extLst>
              <a:ext uri="{FF2B5EF4-FFF2-40B4-BE49-F238E27FC236}">
                <a16:creationId xmlns:a16="http://schemas.microsoft.com/office/drawing/2014/main" id="{11B6622C-65C3-4763-8196-54EC30C1DF89}"/>
              </a:ext>
            </a:extLst>
          </p:cNvPr>
          <p:cNvSpPr txBox="1"/>
          <p:nvPr/>
        </p:nvSpPr>
        <p:spPr>
          <a:xfrm>
            <a:off x="947470" y="3200400"/>
            <a:ext cx="690830" cy="3657600"/>
          </a:xfrm>
          <a:prstGeom prst="rect">
            <a:avLst/>
          </a:prstGeom>
          <a:noFill/>
        </p:spPr>
        <p:txBody>
          <a:bodyPr vert="eaVert" wrap="square" rtlCol="0">
            <a:spAutoFit/>
          </a:bodyPr>
          <a:lstStyle/>
          <a:p>
            <a:r>
              <a:rPr lang="en-US"/>
              <a:t>Filter elements</a:t>
            </a:r>
          </a:p>
        </p:txBody>
      </p:sp>
      <p:grpSp>
        <p:nvGrpSpPr>
          <p:cNvPr id="23" name="Group 22">
            <a:extLst>
              <a:ext uri="{FF2B5EF4-FFF2-40B4-BE49-F238E27FC236}">
                <a16:creationId xmlns:a16="http://schemas.microsoft.com/office/drawing/2014/main" id="{0616057C-4F05-4861-8D6B-631D6E6FC675}"/>
              </a:ext>
            </a:extLst>
          </p:cNvPr>
          <p:cNvGrpSpPr/>
          <p:nvPr/>
        </p:nvGrpSpPr>
        <p:grpSpPr>
          <a:xfrm>
            <a:off x="1814164" y="3215482"/>
            <a:ext cx="6418099" cy="837024"/>
            <a:chOff x="1778431" y="3232473"/>
            <a:chExt cx="6418099" cy="837024"/>
          </a:xfrm>
        </p:grpSpPr>
        <p:sp>
          <p:nvSpPr>
            <p:cNvPr id="91" name="TextBox 90">
              <a:extLst>
                <a:ext uri="{FF2B5EF4-FFF2-40B4-BE49-F238E27FC236}">
                  <a16:creationId xmlns:a16="http://schemas.microsoft.com/office/drawing/2014/main" id="{DDD3D465-2E7F-4C43-A007-33B235732459}"/>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92" name="TextBox 91">
              <a:extLst>
                <a:ext uri="{FF2B5EF4-FFF2-40B4-BE49-F238E27FC236}">
                  <a16:creationId xmlns:a16="http://schemas.microsoft.com/office/drawing/2014/main" id="{35923C03-D424-41E9-9D20-4788A9DF71A2}"/>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93" name="TextBox 92">
              <a:extLst>
                <a:ext uri="{FF2B5EF4-FFF2-40B4-BE49-F238E27FC236}">
                  <a16:creationId xmlns:a16="http://schemas.microsoft.com/office/drawing/2014/main" id="{C050B75B-0874-4E18-85DE-66FD8C35E52F}"/>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94" name="Picture 93">
              <a:extLst>
                <a:ext uri="{FF2B5EF4-FFF2-40B4-BE49-F238E27FC236}">
                  <a16:creationId xmlns:a16="http://schemas.microsoft.com/office/drawing/2014/main" id="{03A33638-F75C-4547-AAF4-93E4609651D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61" name="Group 160">
            <a:extLst>
              <a:ext uri="{FF2B5EF4-FFF2-40B4-BE49-F238E27FC236}">
                <a16:creationId xmlns:a16="http://schemas.microsoft.com/office/drawing/2014/main" id="{D6C69CDC-5846-453C-B1CD-0520A6DD9368}"/>
              </a:ext>
            </a:extLst>
          </p:cNvPr>
          <p:cNvGrpSpPr/>
          <p:nvPr/>
        </p:nvGrpSpPr>
        <p:grpSpPr>
          <a:xfrm>
            <a:off x="1814164" y="5035208"/>
            <a:ext cx="6418099" cy="837024"/>
            <a:chOff x="1778431" y="3232473"/>
            <a:chExt cx="6418099" cy="837024"/>
          </a:xfrm>
        </p:grpSpPr>
        <p:sp>
          <p:nvSpPr>
            <p:cNvPr id="163" name="TextBox 162">
              <a:extLst>
                <a:ext uri="{FF2B5EF4-FFF2-40B4-BE49-F238E27FC236}">
                  <a16:creationId xmlns:a16="http://schemas.microsoft.com/office/drawing/2014/main" id="{478543FA-D9C6-48E8-B3A6-6CFC766DA1DB}"/>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64" name="TextBox 163">
              <a:extLst>
                <a:ext uri="{FF2B5EF4-FFF2-40B4-BE49-F238E27FC236}">
                  <a16:creationId xmlns:a16="http://schemas.microsoft.com/office/drawing/2014/main" id="{E40837F6-7355-41BA-A0D9-F8A4C7923C0B}"/>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65" name="TextBox 164">
              <a:extLst>
                <a:ext uri="{FF2B5EF4-FFF2-40B4-BE49-F238E27FC236}">
                  <a16:creationId xmlns:a16="http://schemas.microsoft.com/office/drawing/2014/main" id="{BB2A2248-8177-45B6-A708-4CDA9E93EEF4}"/>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66" name="Picture 165">
              <a:extLst>
                <a:ext uri="{FF2B5EF4-FFF2-40B4-BE49-F238E27FC236}">
                  <a16:creationId xmlns:a16="http://schemas.microsoft.com/office/drawing/2014/main" id="{B5F6BB4A-081E-4CF0-B89E-49D2CE7B64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67" name="Group 166">
            <a:extLst>
              <a:ext uri="{FF2B5EF4-FFF2-40B4-BE49-F238E27FC236}">
                <a16:creationId xmlns:a16="http://schemas.microsoft.com/office/drawing/2014/main" id="{FA71EC06-EA5C-4F15-AC6A-462F16FB7589}"/>
              </a:ext>
            </a:extLst>
          </p:cNvPr>
          <p:cNvGrpSpPr/>
          <p:nvPr/>
        </p:nvGrpSpPr>
        <p:grpSpPr>
          <a:xfrm>
            <a:off x="1814164" y="6865567"/>
            <a:ext cx="6418099" cy="837024"/>
            <a:chOff x="1778431" y="3232473"/>
            <a:chExt cx="6418099" cy="837024"/>
          </a:xfrm>
        </p:grpSpPr>
        <p:sp>
          <p:nvSpPr>
            <p:cNvPr id="168" name="TextBox 167">
              <a:extLst>
                <a:ext uri="{FF2B5EF4-FFF2-40B4-BE49-F238E27FC236}">
                  <a16:creationId xmlns:a16="http://schemas.microsoft.com/office/drawing/2014/main" id="{F40DA78E-E428-4B0A-B7E9-5B4882E9E431}"/>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69" name="TextBox 168">
              <a:extLst>
                <a:ext uri="{FF2B5EF4-FFF2-40B4-BE49-F238E27FC236}">
                  <a16:creationId xmlns:a16="http://schemas.microsoft.com/office/drawing/2014/main" id="{512605DE-6E7F-4060-B37E-9F7719E69B8F}"/>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70" name="TextBox 169">
              <a:extLst>
                <a:ext uri="{FF2B5EF4-FFF2-40B4-BE49-F238E27FC236}">
                  <a16:creationId xmlns:a16="http://schemas.microsoft.com/office/drawing/2014/main" id="{FDE4DF84-3336-4244-A62E-57EB1E64384E}"/>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71" name="Picture 170">
              <a:extLst>
                <a:ext uri="{FF2B5EF4-FFF2-40B4-BE49-F238E27FC236}">
                  <a16:creationId xmlns:a16="http://schemas.microsoft.com/office/drawing/2014/main" id="{C3B58048-1C2F-4CF3-B00F-6F6AE16AD3E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72" name="Group 171">
            <a:extLst>
              <a:ext uri="{FF2B5EF4-FFF2-40B4-BE49-F238E27FC236}">
                <a16:creationId xmlns:a16="http://schemas.microsoft.com/office/drawing/2014/main" id="{6205CF65-3981-4FF4-9E23-B6FEC7A95951}"/>
              </a:ext>
            </a:extLst>
          </p:cNvPr>
          <p:cNvGrpSpPr/>
          <p:nvPr/>
        </p:nvGrpSpPr>
        <p:grpSpPr>
          <a:xfrm>
            <a:off x="1814164" y="8695928"/>
            <a:ext cx="6418099" cy="837024"/>
            <a:chOff x="1778431" y="3232473"/>
            <a:chExt cx="6418099" cy="837024"/>
          </a:xfrm>
        </p:grpSpPr>
        <p:sp>
          <p:nvSpPr>
            <p:cNvPr id="173" name="TextBox 172">
              <a:extLst>
                <a:ext uri="{FF2B5EF4-FFF2-40B4-BE49-F238E27FC236}">
                  <a16:creationId xmlns:a16="http://schemas.microsoft.com/office/drawing/2014/main" id="{7297CB7C-B253-40CE-9AB2-F47C70184B94}"/>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74" name="TextBox 173">
              <a:extLst>
                <a:ext uri="{FF2B5EF4-FFF2-40B4-BE49-F238E27FC236}">
                  <a16:creationId xmlns:a16="http://schemas.microsoft.com/office/drawing/2014/main" id="{39341674-FCDD-4F8B-BB5B-C71CB1940D2D}"/>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75" name="TextBox 174">
              <a:extLst>
                <a:ext uri="{FF2B5EF4-FFF2-40B4-BE49-F238E27FC236}">
                  <a16:creationId xmlns:a16="http://schemas.microsoft.com/office/drawing/2014/main" id="{0FD81BE8-8BF6-4E64-88E5-A27E57010DE1}"/>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76" name="Picture 175">
              <a:extLst>
                <a:ext uri="{FF2B5EF4-FFF2-40B4-BE49-F238E27FC236}">
                  <a16:creationId xmlns:a16="http://schemas.microsoft.com/office/drawing/2014/main" id="{7CBF2210-0E03-40CD-8324-266ACA3F72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77" name="Group 176">
            <a:extLst>
              <a:ext uri="{FF2B5EF4-FFF2-40B4-BE49-F238E27FC236}">
                <a16:creationId xmlns:a16="http://schemas.microsoft.com/office/drawing/2014/main" id="{F7CBBA02-D3D5-4E81-B12A-E4665B65E4B7}"/>
              </a:ext>
            </a:extLst>
          </p:cNvPr>
          <p:cNvGrpSpPr/>
          <p:nvPr/>
        </p:nvGrpSpPr>
        <p:grpSpPr>
          <a:xfrm>
            <a:off x="1814164" y="10526288"/>
            <a:ext cx="6418099" cy="837024"/>
            <a:chOff x="1778431" y="3232473"/>
            <a:chExt cx="6418099" cy="837024"/>
          </a:xfrm>
        </p:grpSpPr>
        <p:sp>
          <p:nvSpPr>
            <p:cNvPr id="178" name="TextBox 177">
              <a:extLst>
                <a:ext uri="{FF2B5EF4-FFF2-40B4-BE49-F238E27FC236}">
                  <a16:creationId xmlns:a16="http://schemas.microsoft.com/office/drawing/2014/main" id="{71752385-603C-45ED-802F-CC07B0352FAD}"/>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79" name="TextBox 178">
              <a:extLst>
                <a:ext uri="{FF2B5EF4-FFF2-40B4-BE49-F238E27FC236}">
                  <a16:creationId xmlns:a16="http://schemas.microsoft.com/office/drawing/2014/main" id="{620E473F-CDD8-43CE-8798-937172F3C5AD}"/>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80" name="TextBox 179">
              <a:extLst>
                <a:ext uri="{FF2B5EF4-FFF2-40B4-BE49-F238E27FC236}">
                  <a16:creationId xmlns:a16="http://schemas.microsoft.com/office/drawing/2014/main" id="{1D5296C9-80EB-4C65-BFFE-F3504FFC34F9}"/>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81" name="Picture 180">
              <a:extLst>
                <a:ext uri="{FF2B5EF4-FFF2-40B4-BE49-F238E27FC236}">
                  <a16:creationId xmlns:a16="http://schemas.microsoft.com/office/drawing/2014/main" id="{B74FF1DD-437C-4377-BC4B-01D770FDAA8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spTree>
    <p:extLst>
      <p:ext uri="{BB962C8B-B14F-4D97-AF65-F5344CB8AC3E}">
        <p14:creationId xmlns:p14="http://schemas.microsoft.com/office/powerpoint/2010/main" val="9169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Individual Person Page</a:t>
            </a:r>
          </a:p>
        </p:txBody>
      </p:sp>
    </p:spTree>
    <p:extLst>
      <p:ext uri="{BB962C8B-B14F-4D97-AF65-F5344CB8AC3E}">
        <p14:creationId xmlns:p14="http://schemas.microsoft.com/office/powerpoint/2010/main" val="2816875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856232" cy="1507465"/>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08936" y="4285035"/>
            <a:ext cx="1911964" cy="777136"/>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a:p>
            <a:r>
              <a:rPr lang="en-US" sz="800" dirty="0">
                <a:solidFill>
                  <a:srgbClr val="464D59"/>
                </a:solidFill>
                <a:latin typeface="Adelle Rg" panose="02000503060000020004" pitchFamily="2" charset="0"/>
              </a:rPr>
              <a:t>Email: jonf@cs.umd.edu</a:t>
            </a:r>
          </a:p>
          <a:p>
            <a:r>
              <a:rPr lang="en-US" sz="800" dirty="0">
                <a:solidFill>
                  <a:srgbClr val="464D59"/>
                </a:solidFill>
                <a:latin typeface="Adelle Rg" panose="02000503060000020004" pitchFamily="2" charset="0"/>
              </a:rPr>
              <a:t>Twitter: @jonfroehlich</a:t>
            </a:r>
          </a:p>
          <a:p>
            <a:r>
              <a:rPr lang="en-US" sz="800" dirty="0">
                <a:solidFill>
                  <a:srgbClr val="464D59"/>
                </a:solidFill>
                <a:latin typeface="Adelle Rg" panose="02000503060000020004" pitchFamily="2" charset="0"/>
              </a:rPr>
              <a:t>Website: http://www.cs.umd.edu/~jonf</a:t>
            </a:r>
          </a:p>
        </p:txBody>
      </p:sp>
      <p:pic>
        <p:nvPicPr>
          <p:cNvPr id="2" name="Picture 1"/>
          <p:cNvPicPr>
            <a:picLocks noChangeAspect="1"/>
          </p:cNvPicPr>
          <p:nvPr/>
        </p:nvPicPr>
        <p:blipFill>
          <a:blip r:embed="rId4"/>
          <a:stretch>
            <a:fillRect/>
          </a:stretch>
        </p:blipFill>
        <p:spPr>
          <a:xfrm>
            <a:off x="-1524000" y="4800600"/>
            <a:ext cx="586206" cy="202639"/>
          </a:xfrm>
          <a:prstGeom prst="rect">
            <a:avLst/>
          </a:prstGeom>
        </p:spPr>
      </p:pic>
      <p:pic>
        <p:nvPicPr>
          <p:cNvPr id="14" name="Picture 13"/>
          <p:cNvPicPr>
            <a:picLocks noChangeAspect="1"/>
          </p:cNvPicPr>
          <p:nvPr/>
        </p:nvPicPr>
        <p:blipFill>
          <a:blip r:embed="rId5"/>
          <a:stretch>
            <a:fillRect/>
          </a:stretch>
        </p:blipFill>
        <p:spPr>
          <a:xfrm>
            <a:off x="-1532836" y="5054673"/>
            <a:ext cx="695325" cy="248330"/>
          </a:xfrm>
          <a:prstGeom prst="rect">
            <a:avLst/>
          </a:prstGeom>
        </p:spPr>
      </p:pic>
      <p:pic>
        <p:nvPicPr>
          <p:cNvPr id="15" name="Picture 14"/>
          <p:cNvPicPr>
            <a:picLocks noChangeAspect="1"/>
          </p:cNvPicPr>
          <p:nvPr/>
        </p:nvPicPr>
        <p:blipFill>
          <a:blip r:embed="rId6"/>
          <a:stretch>
            <a:fillRect/>
          </a:stretch>
        </p:blipFill>
        <p:spPr>
          <a:xfrm>
            <a:off x="679433" y="5326154"/>
            <a:ext cx="1633861" cy="3258543"/>
          </a:xfrm>
          <a:prstGeom prst="rect">
            <a:avLst/>
          </a:prstGeom>
        </p:spPr>
      </p:pic>
      <p:pic>
        <p:nvPicPr>
          <p:cNvPr id="16" name="Picture 15"/>
          <p:cNvPicPr>
            <a:picLocks noChangeAspect="1"/>
          </p:cNvPicPr>
          <p:nvPr/>
        </p:nvPicPr>
        <p:blipFill>
          <a:blip r:embed="rId7"/>
          <a:stretch>
            <a:fillRect/>
          </a:stretch>
        </p:blipFill>
        <p:spPr>
          <a:xfrm>
            <a:off x="2528975" y="2936241"/>
            <a:ext cx="6096000" cy="8164165"/>
          </a:xfrm>
          <a:prstGeom prst="rect">
            <a:avLst/>
          </a:prstGeom>
        </p:spPr>
      </p:pic>
      <p:sp>
        <p:nvSpPr>
          <p:cNvPr id="23" name="TextBox 22"/>
          <p:cNvSpPr txBox="1"/>
          <p:nvPr/>
        </p:nvSpPr>
        <p:spPr>
          <a:xfrm>
            <a:off x="2442947" y="2662942"/>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442947" y="11301424"/>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8"/>
          <a:stretch>
            <a:fillRect/>
          </a:stretch>
        </p:blipFill>
        <p:spPr>
          <a:xfrm>
            <a:off x="-6629400" y="6324600"/>
            <a:ext cx="6386425" cy="7582090"/>
          </a:xfrm>
          <a:prstGeom prst="rect">
            <a:avLst/>
          </a:prstGeom>
        </p:spPr>
      </p:pic>
      <p:pic>
        <p:nvPicPr>
          <p:cNvPr id="20" name="Picture 19"/>
          <p:cNvPicPr>
            <a:picLocks noChangeAspect="1"/>
          </p:cNvPicPr>
          <p:nvPr/>
        </p:nvPicPr>
        <p:blipFill>
          <a:blip r:embed="rId9"/>
          <a:stretch>
            <a:fillRect/>
          </a:stretch>
        </p:blipFill>
        <p:spPr>
          <a:xfrm>
            <a:off x="2528975" y="11660494"/>
            <a:ext cx="6301207" cy="7818743"/>
          </a:xfrm>
          <a:prstGeom prst="rect">
            <a:avLst/>
          </a:prstGeom>
        </p:spPr>
      </p:pic>
    </p:spTree>
    <p:extLst>
      <p:ext uri="{BB962C8B-B14F-4D97-AF65-F5344CB8AC3E}">
        <p14:creationId xmlns:p14="http://schemas.microsoft.com/office/powerpoint/2010/main" val="1117057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727466" cy="1402893"/>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2975" y="4172741"/>
            <a:ext cx="2383539" cy="954107"/>
          </a:xfrm>
          <a:prstGeom prst="rect">
            <a:avLst/>
          </a:prstGeom>
          <a:noFill/>
        </p:spPr>
        <p:txBody>
          <a:bodyPr wrap="square" lIns="0" tIns="0" rIns="0" bIns="0" rtlCol="0">
            <a:spAutoFit/>
          </a:bodyPr>
          <a:lstStyle/>
          <a:p>
            <a:pPr algn="r"/>
            <a:r>
              <a:rPr lang="en-US" sz="1200" b="1" dirty="0">
                <a:solidFill>
                  <a:srgbClr val="212830"/>
                </a:solidFill>
                <a:latin typeface="Adelle Rg" panose="02000503060000020004" pitchFamily="2" charset="0"/>
              </a:rPr>
              <a:t>Jon Froehlich</a:t>
            </a:r>
          </a:p>
          <a:p>
            <a:pPr algn="r"/>
            <a:r>
              <a:rPr lang="en-US" sz="1000" dirty="0">
                <a:solidFill>
                  <a:srgbClr val="464D59"/>
                </a:solidFill>
                <a:latin typeface="Adelle Rg" panose="02000503060000020004" pitchFamily="2" charset="0"/>
              </a:rPr>
              <a:t>Assistant Professor, CS</a:t>
            </a:r>
          </a:p>
          <a:p>
            <a:pPr algn="r"/>
            <a:r>
              <a:rPr lang="en-US" sz="1000" dirty="0">
                <a:solidFill>
                  <a:srgbClr val="464D59"/>
                </a:solidFill>
                <a:latin typeface="Adelle Rg" panose="02000503060000020004" pitchFamily="2" charset="0"/>
              </a:rPr>
              <a:t>University of Maryland</a:t>
            </a:r>
          </a:p>
          <a:p>
            <a:pPr algn="r"/>
            <a:r>
              <a:rPr lang="en-US" sz="1000" dirty="0">
                <a:solidFill>
                  <a:srgbClr val="464D59"/>
                </a:solidFill>
                <a:latin typeface="Adelle Rg" panose="02000503060000020004" pitchFamily="2" charset="0"/>
              </a:rPr>
              <a:t>Email: jonf@cs.umd.edu</a:t>
            </a:r>
          </a:p>
          <a:p>
            <a:pPr algn="r"/>
            <a:r>
              <a:rPr lang="en-US" sz="1000" dirty="0">
                <a:solidFill>
                  <a:srgbClr val="464D59"/>
                </a:solidFill>
                <a:latin typeface="Adelle Rg" panose="02000503060000020004" pitchFamily="2" charset="0"/>
              </a:rPr>
              <a:t>Twitter: @jonfroehlich</a:t>
            </a:r>
          </a:p>
          <a:p>
            <a:pPr algn="r"/>
            <a:r>
              <a:rPr lang="en-US" sz="1000" u="sng" dirty="0">
                <a:solidFill>
                  <a:srgbClr val="464D59"/>
                </a:solidFill>
                <a:latin typeface="Adelle Rg" panose="02000503060000020004" pitchFamily="2" charset="0"/>
              </a:rPr>
              <a:t>http://www.cs.umd.edu/~jonf</a:t>
            </a:r>
          </a:p>
        </p:txBody>
      </p:sp>
      <p:pic>
        <p:nvPicPr>
          <p:cNvPr id="2" name="Picture 1"/>
          <p:cNvPicPr>
            <a:picLocks noChangeAspect="1"/>
          </p:cNvPicPr>
          <p:nvPr/>
        </p:nvPicPr>
        <p:blipFill>
          <a:blip r:embed="rId4"/>
          <a:stretch>
            <a:fillRect/>
          </a:stretch>
        </p:blipFill>
        <p:spPr>
          <a:xfrm>
            <a:off x="-1524000" y="4800600"/>
            <a:ext cx="586206" cy="202639"/>
          </a:xfrm>
          <a:prstGeom prst="rect">
            <a:avLst/>
          </a:prstGeom>
        </p:spPr>
      </p:pic>
      <p:pic>
        <p:nvPicPr>
          <p:cNvPr id="14" name="Picture 13"/>
          <p:cNvPicPr>
            <a:picLocks noChangeAspect="1"/>
          </p:cNvPicPr>
          <p:nvPr/>
        </p:nvPicPr>
        <p:blipFill>
          <a:blip r:embed="rId5"/>
          <a:stretch>
            <a:fillRect/>
          </a:stretch>
        </p:blipFill>
        <p:spPr>
          <a:xfrm>
            <a:off x="-1532836" y="5054673"/>
            <a:ext cx="695325" cy="248330"/>
          </a:xfrm>
          <a:prstGeom prst="rect">
            <a:avLst/>
          </a:prstGeom>
        </p:spPr>
      </p:pic>
      <p:pic>
        <p:nvPicPr>
          <p:cNvPr id="15" name="Picture 14"/>
          <p:cNvPicPr>
            <a:picLocks noChangeAspect="1"/>
          </p:cNvPicPr>
          <p:nvPr/>
        </p:nvPicPr>
        <p:blipFill>
          <a:blip r:embed="rId6"/>
          <a:stretch>
            <a:fillRect/>
          </a:stretch>
        </p:blipFill>
        <p:spPr>
          <a:xfrm>
            <a:off x="631307" y="5326154"/>
            <a:ext cx="1633861" cy="3258543"/>
          </a:xfrm>
          <a:prstGeom prst="rect">
            <a:avLst/>
          </a:prstGeom>
        </p:spPr>
      </p:pic>
      <p:pic>
        <p:nvPicPr>
          <p:cNvPr id="16" name="Picture 15"/>
          <p:cNvPicPr>
            <a:picLocks noChangeAspect="1"/>
          </p:cNvPicPr>
          <p:nvPr/>
        </p:nvPicPr>
        <p:blipFill>
          <a:blip r:embed="rId7"/>
          <a:stretch>
            <a:fillRect/>
          </a:stretch>
        </p:blipFill>
        <p:spPr>
          <a:xfrm>
            <a:off x="2416681" y="2952283"/>
            <a:ext cx="6096000" cy="8164165"/>
          </a:xfrm>
          <a:prstGeom prst="rect">
            <a:avLst/>
          </a:prstGeom>
        </p:spPr>
      </p:pic>
      <p:sp>
        <p:nvSpPr>
          <p:cNvPr id="23" name="TextBox 22"/>
          <p:cNvSpPr txBox="1"/>
          <p:nvPr/>
        </p:nvSpPr>
        <p:spPr>
          <a:xfrm>
            <a:off x="2330653" y="2630858"/>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330653" y="11269340"/>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8"/>
          <a:stretch>
            <a:fillRect/>
          </a:stretch>
        </p:blipFill>
        <p:spPr>
          <a:xfrm>
            <a:off x="-6629400" y="6324600"/>
            <a:ext cx="6386425" cy="7582090"/>
          </a:xfrm>
          <a:prstGeom prst="rect">
            <a:avLst/>
          </a:prstGeom>
        </p:spPr>
      </p:pic>
      <p:pic>
        <p:nvPicPr>
          <p:cNvPr id="20" name="Picture 19"/>
          <p:cNvPicPr>
            <a:picLocks noChangeAspect="1"/>
          </p:cNvPicPr>
          <p:nvPr/>
        </p:nvPicPr>
        <p:blipFill>
          <a:blip r:embed="rId9"/>
          <a:stretch>
            <a:fillRect/>
          </a:stretch>
        </p:blipFill>
        <p:spPr>
          <a:xfrm>
            <a:off x="2416681" y="11628410"/>
            <a:ext cx="6301207" cy="7818743"/>
          </a:xfrm>
          <a:prstGeom prst="rect">
            <a:avLst/>
          </a:prstGeom>
        </p:spPr>
      </p:pic>
    </p:spTree>
    <p:extLst>
      <p:ext uri="{BB962C8B-B14F-4D97-AF65-F5344CB8AC3E}">
        <p14:creationId xmlns:p14="http://schemas.microsoft.com/office/powerpoint/2010/main" val="195151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91965" y="431363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854621" y="4712200"/>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4" y="5476101"/>
            <a:ext cx="7884265" cy="6517839"/>
          </a:xfrm>
          <a:prstGeom prst="rect">
            <a:avLst/>
          </a:prstGeom>
        </p:spPr>
      </p:pic>
      <p:sp>
        <p:nvSpPr>
          <p:cNvPr id="23" name="TextBox 22"/>
          <p:cNvSpPr txBox="1"/>
          <p:nvPr/>
        </p:nvSpPr>
        <p:spPr>
          <a:xfrm>
            <a:off x="305937" y="5154676"/>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98889" y="12084293"/>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84917" y="12443363"/>
            <a:ext cx="7978033" cy="989940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1193" y="4720927"/>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03924" y="4703053"/>
            <a:ext cx="664968" cy="200055"/>
          </a:xfrm>
          <a:prstGeom prst="rect">
            <a:avLst/>
          </a:prstGeom>
          <a:noFill/>
        </p:spPr>
        <p:txBody>
          <a:bodyPr wrap="square" rtlCol="0">
            <a:spAutoFit/>
          </a:bodyPr>
          <a:lstStyle/>
          <a:p>
            <a:r>
              <a:rPr lang="en-US" sz="700" dirty="0" err="1">
                <a:solidFill>
                  <a:srgbClr val="0070C0"/>
                </a:solidFill>
                <a:latin typeface="Adelle Rg" panose="02000503060000020004" pitchFamily="2" charset="0"/>
              </a:rPr>
              <a:t>github</a:t>
            </a:r>
            <a:endParaRPr lang="en-US" sz="7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5673" y="4673581"/>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167819" y="4703053"/>
            <a:ext cx="664968"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twitter</a:t>
            </a:r>
          </a:p>
        </p:txBody>
      </p:sp>
      <p:sp>
        <p:nvSpPr>
          <p:cNvPr id="26" name="TextBox 25"/>
          <p:cNvSpPr txBox="1"/>
          <p:nvPr/>
        </p:nvSpPr>
        <p:spPr>
          <a:xfrm>
            <a:off x="992555" y="4726154"/>
            <a:ext cx="652927"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384917" y="4741120"/>
            <a:ext cx="205597" cy="191550"/>
          </a:xfrm>
          <a:prstGeom prst="rect">
            <a:avLst/>
          </a:prstGeom>
        </p:spPr>
      </p:pic>
      <p:sp>
        <p:nvSpPr>
          <p:cNvPr id="28" name="TextBox 27"/>
          <p:cNvSpPr txBox="1"/>
          <p:nvPr/>
        </p:nvSpPr>
        <p:spPr>
          <a:xfrm>
            <a:off x="479322" y="4709880"/>
            <a:ext cx="440576"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email</a:t>
            </a:r>
          </a:p>
        </p:txBody>
      </p:sp>
      <p:sp>
        <p:nvSpPr>
          <p:cNvPr id="7" name="Rectangle 6"/>
          <p:cNvSpPr/>
          <p:nvPr/>
        </p:nvSpPr>
        <p:spPr>
          <a:xfrm>
            <a:off x="2459515" y="2667000"/>
            <a:ext cx="6090573" cy="1569660"/>
          </a:xfrm>
          <a:prstGeom prst="rect">
            <a:avLst/>
          </a:prstGeom>
        </p:spPr>
        <p:txBody>
          <a:bodyPr wrap="square">
            <a:spAutoFit/>
          </a:bodyPr>
          <a:lstStyle/>
          <a:p>
            <a:r>
              <a:rPr lang="en-US" sz="1200" dirty="0">
                <a:solidFill>
                  <a:schemeClr val="tx1">
                    <a:lumMod val="75000"/>
                    <a:lumOff val="25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tx1">
                    <a:lumMod val="75000"/>
                    <a:lumOff val="25000"/>
                  </a:schemeClr>
                </a:solidFill>
                <a:latin typeface="Adelle Rg" panose="02000503060000020004" pitchFamily="2" charset="0"/>
              </a:rPr>
              <a:t>lablet</a:t>
            </a:r>
            <a:r>
              <a:rPr lang="en-US" sz="1200" dirty="0">
                <a:solidFill>
                  <a:schemeClr val="tx1">
                    <a:lumMod val="75000"/>
                    <a:lumOff val="25000"/>
                  </a:schemeClr>
                </a:solidFill>
                <a:latin typeface="Adelle Rg" panose="02000503060000020004" pitchFamily="2" charset="0"/>
              </a:rPr>
              <a:t>: the Makeability Lab. Research in the Makeability Lab is funded, in part, by a Google Faculty Research Award, a 3M Faculty Award, Nokia, the NSF, and the Department of Defense's Clinical and Rehabilitative Medicine Research Program.</a:t>
            </a:r>
          </a:p>
        </p:txBody>
      </p:sp>
    </p:spTree>
    <p:extLst>
      <p:ext uri="{BB962C8B-B14F-4D97-AF65-F5344CB8AC3E}">
        <p14:creationId xmlns:p14="http://schemas.microsoft.com/office/powerpoint/2010/main" val="1547550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91965" y="431363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3010150" y="4161821"/>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4" y="5476101"/>
            <a:ext cx="7884265" cy="6517839"/>
          </a:xfrm>
          <a:prstGeom prst="rect">
            <a:avLst/>
          </a:prstGeom>
        </p:spPr>
      </p:pic>
      <p:sp>
        <p:nvSpPr>
          <p:cNvPr id="23" name="TextBox 22"/>
          <p:cNvSpPr txBox="1"/>
          <p:nvPr/>
        </p:nvSpPr>
        <p:spPr>
          <a:xfrm>
            <a:off x="305937" y="5154676"/>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98889" y="12084293"/>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84917" y="12443363"/>
            <a:ext cx="7978033" cy="989940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722" y="4170548"/>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59453" y="4152674"/>
            <a:ext cx="664968" cy="200055"/>
          </a:xfrm>
          <a:prstGeom prst="rect">
            <a:avLst/>
          </a:prstGeom>
          <a:noFill/>
        </p:spPr>
        <p:txBody>
          <a:bodyPr wrap="square" rtlCol="0">
            <a:spAutoFit/>
          </a:bodyPr>
          <a:lstStyle/>
          <a:p>
            <a:r>
              <a:rPr lang="en-US" sz="700" dirty="0" err="1">
                <a:solidFill>
                  <a:srgbClr val="0070C0"/>
                </a:solidFill>
                <a:latin typeface="Adelle Rg" panose="02000503060000020004" pitchFamily="2" charset="0"/>
              </a:rPr>
              <a:t>github</a:t>
            </a:r>
            <a:endParaRPr lang="en-US" sz="7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61202" y="4123202"/>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323348" y="4152674"/>
            <a:ext cx="664968"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twitter</a:t>
            </a:r>
          </a:p>
        </p:txBody>
      </p:sp>
      <p:sp>
        <p:nvSpPr>
          <p:cNvPr id="26" name="TextBox 25"/>
          <p:cNvSpPr txBox="1"/>
          <p:nvPr/>
        </p:nvSpPr>
        <p:spPr>
          <a:xfrm>
            <a:off x="3148084" y="4175775"/>
            <a:ext cx="652927"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2540446" y="4190741"/>
            <a:ext cx="205597" cy="191550"/>
          </a:xfrm>
          <a:prstGeom prst="rect">
            <a:avLst/>
          </a:prstGeom>
        </p:spPr>
      </p:pic>
      <p:sp>
        <p:nvSpPr>
          <p:cNvPr id="28" name="TextBox 27"/>
          <p:cNvSpPr txBox="1"/>
          <p:nvPr/>
        </p:nvSpPr>
        <p:spPr>
          <a:xfrm>
            <a:off x="2634851" y="4159501"/>
            <a:ext cx="440576"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email</a:t>
            </a:r>
          </a:p>
        </p:txBody>
      </p:sp>
      <p:sp>
        <p:nvSpPr>
          <p:cNvPr id="7" name="Rectangle 6"/>
          <p:cNvSpPr/>
          <p:nvPr/>
        </p:nvSpPr>
        <p:spPr>
          <a:xfrm>
            <a:off x="2459515" y="2667000"/>
            <a:ext cx="6090573" cy="1569660"/>
          </a:xfrm>
          <a:prstGeom prst="rect">
            <a:avLst/>
          </a:prstGeom>
        </p:spPr>
        <p:txBody>
          <a:bodyPr wrap="square">
            <a:spAutoFit/>
          </a:bodyPr>
          <a:lstStyle/>
          <a:p>
            <a:r>
              <a:rPr lang="en-US" sz="1200" dirty="0">
                <a:solidFill>
                  <a:schemeClr val="tx1">
                    <a:lumMod val="75000"/>
                    <a:lumOff val="25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tx1">
                    <a:lumMod val="75000"/>
                    <a:lumOff val="25000"/>
                  </a:schemeClr>
                </a:solidFill>
                <a:latin typeface="Adelle Rg" panose="02000503060000020004" pitchFamily="2" charset="0"/>
              </a:rPr>
              <a:t>lablet</a:t>
            </a:r>
            <a:r>
              <a:rPr lang="en-US" sz="1200" dirty="0">
                <a:solidFill>
                  <a:schemeClr val="tx1">
                    <a:lumMod val="75000"/>
                    <a:lumOff val="25000"/>
                  </a:schemeClr>
                </a:solidFill>
                <a:latin typeface="Adelle Rg" panose="02000503060000020004" pitchFamily="2" charset="0"/>
              </a:rPr>
              <a:t>: the Makeability Lab. Research in the Makeability Lab is funded, in part, by a Google Faculty Research Award, a 3M Faculty Award, Nokia, the NSF, and the Department of Defense's Clinical and Rehabilitative Medicine Research Program.</a:t>
            </a:r>
          </a:p>
        </p:txBody>
      </p:sp>
    </p:spTree>
    <p:extLst>
      <p:ext uri="{BB962C8B-B14F-4D97-AF65-F5344CB8AC3E}">
        <p14:creationId xmlns:p14="http://schemas.microsoft.com/office/powerpoint/2010/main" val="444483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61969" y="2703886"/>
            <a:ext cx="1911964" cy="538609"/>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Jon Froehlich</a:t>
            </a:r>
          </a:p>
          <a:p>
            <a:r>
              <a:rPr lang="en-US" sz="1050" dirty="0">
                <a:solidFill>
                  <a:srgbClr val="464D59"/>
                </a:solidFill>
                <a:latin typeface="Adelle Rg" panose="02000503060000020004" pitchFamily="2" charset="0"/>
              </a:rPr>
              <a:t>Assistant Professor, CS</a:t>
            </a:r>
          </a:p>
          <a:p>
            <a:r>
              <a:rPr lang="en-US" sz="105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2428235" y="3454238"/>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4" y="4801183"/>
            <a:ext cx="7884265" cy="6517839"/>
          </a:xfrm>
          <a:prstGeom prst="rect">
            <a:avLst/>
          </a:prstGeom>
        </p:spPr>
      </p:pic>
      <p:sp>
        <p:nvSpPr>
          <p:cNvPr id="23" name="TextBox 22"/>
          <p:cNvSpPr txBox="1"/>
          <p:nvPr/>
        </p:nvSpPr>
        <p:spPr>
          <a:xfrm>
            <a:off x="305937" y="4479758"/>
            <a:ext cx="1981200" cy="338554"/>
          </a:xfrm>
          <a:prstGeom prst="rect">
            <a:avLst/>
          </a:prstGeom>
          <a:noFill/>
        </p:spPr>
        <p:txBody>
          <a:bodyPr wrap="square" rtlCol="0">
            <a:spAutoFit/>
          </a:bodyPr>
          <a:lstStyle/>
          <a:p>
            <a:r>
              <a:rPr lang="en-US" sz="1600" b="1" dirty="0">
                <a:latin typeface="Adelle Rg" panose="02000503060000020004" pitchFamily="2" charset="0"/>
              </a:rPr>
              <a:t>Publications</a:t>
            </a:r>
          </a:p>
        </p:txBody>
      </p:sp>
      <p:sp>
        <p:nvSpPr>
          <p:cNvPr id="24" name="TextBox 23"/>
          <p:cNvSpPr txBox="1"/>
          <p:nvPr/>
        </p:nvSpPr>
        <p:spPr>
          <a:xfrm>
            <a:off x="298889" y="11409375"/>
            <a:ext cx="1981200" cy="338554"/>
          </a:xfrm>
          <a:prstGeom prst="rect">
            <a:avLst/>
          </a:prstGeom>
          <a:noFill/>
        </p:spPr>
        <p:txBody>
          <a:bodyPr wrap="square" rtlCol="0">
            <a:spAutoFit/>
          </a:bodyPr>
          <a:lstStyle/>
          <a:p>
            <a:r>
              <a:rPr lang="en-US" sz="16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84917" y="11768445"/>
            <a:ext cx="7978033" cy="989940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23439" y="3716571"/>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4212" y="3698697"/>
            <a:ext cx="664968" cy="230832"/>
          </a:xfrm>
          <a:prstGeom prst="rect">
            <a:avLst/>
          </a:prstGeom>
          <a:noFill/>
        </p:spPr>
        <p:txBody>
          <a:bodyPr wrap="square" rtlCol="0">
            <a:spAutoFit/>
          </a:bodyPr>
          <a:lstStyle/>
          <a:p>
            <a:r>
              <a:rPr lang="en-US" sz="900" dirty="0" err="1">
                <a:solidFill>
                  <a:srgbClr val="0070C0"/>
                </a:solidFill>
                <a:latin typeface="Adelle Rg" panose="02000503060000020004" pitchFamily="2" charset="0"/>
              </a:rPr>
              <a:t>github</a:t>
            </a:r>
            <a:endParaRPr lang="en-US" sz="9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87658" y="3931675"/>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594212" y="3969098"/>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twitter</a:t>
            </a:r>
          </a:p>
        </p:txBody>
      </p:sp>
      <p:sp>
        <p:nvSpPr>
          <p:cNvPr id="26" name="TextBox 25"/>
          <p:cNvSpPr txBox="1"/>
          <p:nvPr/>
        </p:nvSpPr>
        <p:spPr>
          <a:xfrm>
            <a:off x="2594212" y="3476143"/>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2452102" y="3299377"/>
            <a:ext cx="205597" cy="191550"/>
          </a:xfrm>
          <a:prstGeom prst="rect">
            <a:avLst/>
          </a:prstGeom>
        </p:spPr>
      </p:pic>
      <p:sp>
        <p:nvSpPr>
          <p:cNvPr id="28" name="TextBox 27"/>
          <p:cNvSpPr txBox="1"/>
          <p:nvPr/>
        </p:nvSpPr>
        <p:spPr>
          <a:xfrm>
            <a:off x="2594212" y="3276088"/>
            <a:ext cx="798699"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email</a:t>
            </a:r>
          </a:p>
        </p:txBody>
      </p:sp>
      <p:sp>
        <p:nvSpPr>
          <p:cNvPr id="29" name="Rectangle 28"/>
          <p:cNvSpPr/>
          <p:nvPr/>
        </p:nvSpPr>
        <p:spPr>
          <a:xfrm>
            <a:off x="4114800" y="2667000"/>
            <a:ext cx="4435288" cy="1569660"/>
          </a:xfrm>
          <a:prstGeom prst="rect">
            <a:avLst/>
          </a:prstGeom>
        </p:spPr>
        <p:txBody>
          <a:bodyPr wrap="square">
            <a:spAutoFit/>
          </a:bodyPr>
          <a:lstStyle/>
          <a:p>
            <a:r>
              <a:rPr lang="en-US" sz="1200" dirty="0">
                <a:solidFill>
                  <a:schemeClr val="bg1">
                    <a:lumMod val="50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bg1">
                    <a:lumMod val="50000"/>
                  </a:schemeClr>
                </a:solidFill>
                <a:latin typeface="Adelle Rg" panose="02000503060000020004" pitchFamily="2" charset="0"/>
              </a:rPr>
              <a:t>lablet</a:t>
            </a:r>
            <a:r>
              <a:rPr lang="en-US" sz="1200" dirty="0">
                <a:solidFill>
                  <a:schemeClr val="bg1">
                    <a:lumMod val="50000"/>
                  </a:schemeClr>
                </a:solidFill>
                <a:latin typeface="Adelle Rg" panose="02000503060000020004" pitchFamily="2" charset="0"/>
              </a:rPr>
              <a:t>: the Makeability Lab. </a:t>
            </a:r>
          </a:p>
        </p:txBody>
      </p:sp>
      <p:cxnSp>
        <p:nvCxnSpPr>
          <p:cNvPr id="5" name="Straight Connector 4"/>
          <p:cNvCxnSpPr/>
          <p:nvPr/>
        </p:nvCxnSpPr>
        <p:spPr>
          <a:xfrm>
            <a:off x="4054502" y="2799298"/>
            <a:ext cx="0" cy="13347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07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61969" y="2703886"/>
            <a:ext cx="1911964" cy="538609"/>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Jon Froehlich</a:t>
            </a:r>
          </a:p>
          <a:p>
            <a:r>
              <a:rPr lang="en-US" sz="1050" dirty="0">
                <a:solidFill>
                  <a:srgbClr val="464D59"/>
                </a:solidFill>
                <a:latin typeface="Adelle Rg" panose="02000503060000020004" pitchFamily="2" charset="0"/>
              </a:rPr>
              <a:t>Assistant Professor, CS</a:t>
            </a:r>
          </a:p>
          <a:p>
            <a:r>
              <a:rPr lang="en-US" sz="105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2428235" y="3454238"/>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5" y="4801183"/>
            <a:ext cx="6716346" cy="5552333"/>
          </a:xfrm>
          <a:prstGeom prst="rect">
            <a:avLst/>
          </a:prstGeom>
        </p:spPr>
      </p:pic>
      <p:sp>
        <p:nvSpPr>
          <p:cNvPr id="23" name="TextBox 22"/>
          <p:cNvSpPr txBox="1"/>
          <p:nvPr/>
        </p:nvSpPr>
        <p:spPr>
          <a:xfrm>
            <a:off x="305937" y="4479758"/>
            <a:ext cx="1981200" cy="338554"/>
          </a:xfrm>
          <a:prstGeom prst="rect">
            <a:avLst/>
          </a:prstGeom>
          <a:noFill/>
        </p:spPr>
        <p:txBody>
          <a:bodyPr wrap="square" rtlCol="0">
            <a:spAutoFit/>
          </a:bodyPr>
          <a:lstStyle/>
          <a:p>
            <a:r>
              <a:rPr lang="en-US" sz="1600" b="1" dirty="0">
                <a:latin typeface="Adelle Rg" panose="02000503060000020004" pitchFamily="2" charset="0"/>
              </a:rPr>
              <a:t>Publications</a:t>
            </a:r>
          </a:p>
        </p:txBody>
      </p:sp>
      <p:sp>
        <p:nvSpPr>
          <p:cNvPr id="24" name="TextBox 23"/>
          <p:cNvSpPr txBox="1"/>
          <p:nvPr/>
        </p:nvSpPr>
        <p:spPr>
          <a:xfrm>
            <a:off x="298889" y="10308470"/>
            <a:ext cx="1981200" cy="338554"/>
          </a:xfrm>
          <a:prstGeom prst="rect">
            <a:avLst/>
          </a:prstGeom>
          <a:noFill/>
        </p:spPr>
        <p:txBody>
          <a:bodyPr wrap="square" rtlCol="0">
            <a:spAutoFit/>
          </a:bodyPr>
          <a:lstStyle/>
          <a:p>
            <a:r>
              <a:rPr lang="en-US" sz="16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63565" y="10818387"/>
            <a:ext cx="6879585" cy="853641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23439" y="3716571"/>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4212" y="3698697"/>
            <a:ext cx="664968" cy="230832"/>
          </a:xfrm>
          <a:prstGeom prst="rect">
            <a:avLst/>
          </a:prstGeom>
          <a:noFill/>
        </p:spPr>
        <p:txBody>
          <a:bodyPr wrap="square" rtlCol="0">
            <a:spAutoFit/>
          </a:bodyPr>
          <a:lstStyle/>
          <a:p>
            <a:r>
              <a:rPr lang="en-US" sz="900" dirty="0" err="1">
                <a:solidFill>
                  <a:srgbClr val="0070C0"/>
                </a:solidFill>
                <a:latin typeface="Adelle Rg" panose="02000503060000020004" pitchFamily="2" charset="0"/>
              </a:rPr>
              <a:t>github</a:t>
            </a:r>
            <a:endParaRPr lang="en-US" sz="9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87658" y="3931675"/>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594212" y="3969098"/>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twitter</a:t>
            </a:r>
          </a:p>
        </p:txBody>
      </p:sp>
      <p:sp>
        <p:nvSpPr>
          <p:cNvPr id="26" name="TextBox 25"/>
          <p:cNvSpPr txBox="1"/>
          <p:nvPr/>
        </p:nvSpPr>
        <p:spPr>
          <a:xfrm>
            <a:off x="2594212" y="3476143"/>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2452102" y="3299377"/>
            <a:ext cx="205597" cy="191550"/>
          </a:xfrm>
          <a:prstGeom prst="rect">
            <a:avLst/>
          </a:prstGeom>
        </p:spPr>
      </p:pic>
      <p:sp>
        <p:nvSpPr>
          <p:cNvPr id="28" name="TextBox 27"/>
          <p:cNvSpPr txBox="1"/>
          <p:nvPr/>
        </p:nvSpPr>
        <p:spPr>
          <a:xfrm>
            <a:off x="2594212" y="3276088"/>
            <a:ext cx="798699"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email</a:t>
            </a:r>
          </a:p>
        </p:txBody>
      </p:sp>
      <p:sp>
        <p:nvSpPr>
          <p:cNvPr id="29" name="Rectangle 28"/>
          <p:cNvSpPr/>
          <p:nvPr/>
        </p:nvSpPr>
        <p:spPr>
          <a:xfrm>
            <a:off x="4114800" y="2667000"/>
            <a:ext cx="4435288" cy="1569660"/>
          </a:xfrm>
          <a:prstGeom prst="rect">
            <a:avLst/>
          </a:prstGeom>
        </p:spPr>
        <p:txBody>
          <a:bodyPr wrap="square">
            <a:spAutoFit/>
          </a:bodyPr>
          <a:lstStyle/>
          <a:p>
            <a:r>
              <a:rPr lang="en-US" sz="1200" dirty="0">
                <a:solidFill>
                  <a:schemeClr val="bg1">
                    <a:lumMod val="50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bg1">
                    <a:lumMod val="50000"/>
                  </a:schemeClr>
                </a:solidFill>
                <a:latin typeface="Adelle Rg" panose="02000503060000020004" pitchFamily="2" charset="0"/>
              </a:rPr>
              <a:t>lablet</a:t>
            </a:r>
            <a:r>
              <a:rPr lang="en-US" sz="1200" dirty="0">
                <a:solidFill>
                  <a:schemeClr val="bg1">
                    <a:lumMod val="50000"/>
                  </a:schemeClr>
                </a:solidFill>
                <a:latin typeface="Adelle Rg" panose="02000503060000020004" pitchFamily="2" charset="0"/>
              </a:rPr>
              <a:t>: the Makeability Lab. </a:t>
            </a:r>
          </a:p>
        </p:txBody>
      </p:sp>
      <p:cxnSp>
        <p:nvCxnSpPr>
          <p:cNvPr id="5" name="Straight Connector 4"/>
          <p:cNvCxnSpPr/>
          <p:nvPr/>
        </p:nvCxnSpPr>
        <p:spPr>
          <a:xfrm>
            <a:off x="4054502" y="2799298"/>
            <a:ext cx="0" cy="13347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12"/>
          <a:srcRect t="4580"/>
          <a:stretch/>
        </p:blipFill>
        <p:spPr>
          <a:xfrm>
            <a:off x="7275026" y="4800600"/>
            <a:ext cx="1868974" cy="6553200"/>
          </a:xfrm>
          <a:prstGeom prst="rect">
            <a:avLst/>
          </a:prstGeom>
        </p:spPr>
      </p:pic>
      <p:sp>
        <p:nvSpPr>
          <p:cNvPr id="30" name="TextBox 29"/>
          <p:cNvSpPr txBox="1"/>
          <p:nvPr/>
        </p:nvSpPr>
        <p:spPr>
          <a:xfrm>
            <a:off x="7306925" y="4462421"/>
            <a:ext cx="1981200" cy="338554"/>
          </a:xfrm>
          <a:prstGeom prst="rect">
            <a:avLst/>
          </a:prstGeom>
          <a:noFill/>
        </p:spPr>
        <p:txBody>
          <a:bodyPr wrap="square" rtlCol="0">
            <a:spAutoFit/>
          </a:bodyPr>
          <a:lstStyle/>
          <a:p>
            <a:r>
              <a:rPr lang="en-US" sz="1600" dirty="0">
                <a:latin typeface="Adelle Rg" panose="02000503060000020004" pitchFamily="2" charset="0"/>
              </a:rPr>
              <a:t>Recent News</a:t>
            </a:r>
          </a:p>
        </p:txBody>
      </p:sp>
    </p:spTree>
    <p:extLst>
      <p:ext uri="{BB962C8B-B14F-4D97-AF65-F5344CB8AC3E}">
        <p14:creationId xmlns:p14="http://schemas.microsoft.com/office/powerpoint/2010/main" val="1377226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Talk Gallery Mocks</a:t>
            </a:r>
          </a:p>
        </p:txBody>
      </p:sp>
    </p:spTree>
    <p:extLst>
      <p:ext uri="{BB962C8B-B14F-4D97-AF65-F5344CB8AC3E}">
        <p14:creationId xmlns:p14="http://schemas.microsoft.com/office/powerpoint/2010/main" val="2246799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2" cstate="print">
            <a:extLst>
              <a:ext uri="{28A0092B-C50C-407E-A947-70E740481C1C}">
                <a14:useLocalDpi xmlns:a14="http://schemas.microsoft.com/office/drawing/2010/main" val="0"/>
              </a:ext>
            </a:extLst>
          </a:blip>
          <a:srcRect t="42500" b="16250"/>
          <a:stretch/>
        </p:blipFill>
        <p:spPr>
          <a:xfrm>
            <a:off x="4763" y="-1193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0"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a:t>
            </a:r>
            <a:r>
              <a:rPr lang="en-US" sz="1200" b="1" dirty="0">
                <a:solidFill>
                  <a:prstClr val="white"/>
                </a:solidFill>
                <a:latin typeface="HelveticaNeueLT Com 35 Th" panose="020B0403020202020204" pitchFamily="34" charset="0"/>
              </a:rPr>
              <a:t>talks</a:t>
            </a:r>
            <a:r>
              <a:rPr lang="en-US" sz="1200" dirty="0">
                <a:solidFill>
                  <a:prstClr val="white"/>
                </a:solidFill>
                <a:latin typeface="HelveticaNeueLT Com 35 Th" panose="020B0403020202020204" pitchFamily="34" charset="0"/>
              </a:rPr>
              <a:t>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13" name="Rectangle 12"/>
          <p:cNvSpPr/>
          <p:nvPr/>
        </p:nvSpPr>
        <p:spPr>
          <a:xfrm>
            <a:off x="0" y="5830887"/>
            <a:ext cx="9144000" cy="746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Talks</a:t>
            </a:r>
          </a:p>
        </p:txBody>
      </p:sp>
      <p:pic>
        <p:nvPicPr>
          <p:cNvPr id="76" name="Picture 2" descr="http://www.cs.umd.edu/~jonf/talks/icons/Froehlich_SocialFabrics_HCILSymposium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466" y="308292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7" name="Picture 4" descr="http://www.cs.umd.edu/~jonf/talks/icons/Froehlich_MakingWithASocialPurpose_SocialHack2015_v3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3528" y="3082929"/>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8" name="Picture 6" descr="http://www.cs.umd.edu/~jonf/talks/icons/Froehlich_MakingWithASocialPurpose_AmericanUniversity2015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0497" y="3093216"/>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9" name="Picture 8" descr="http://www.cs.umd.edu/~jonf/talks/icons/Froehlich_CrowdPoweredStreetViewAccessibility_CMU-HCII_v6_Public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9946" y="308292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457466" y="4560330"/>
            <a:ext cx="1927706" cy="6155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81" name="TextBox 80"/>
          <p:cNvSpPr txBox="1"/>
          <p:nvPr/>
        </p:nvSpPr>
        <p:spPr>
          <a:xfrm>
            <a:off x="2560497" y="4560330"/>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2" name="TextBox 81"/>
          <p:cNvSpPr txBox="1"/>
          <p:nvPr/>
        </p:nvSpPr>
        <p:spPr>
          <a:xfrm>
            <a:off x="4663528" y="4560330"/>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3" name="TextBox 82"/>
          <p:cNvSpPr txBox="1"/>
          <p:nvPr/>
        </p:nvSpPr>
        <p:spPr>
          <a:xfrm>
            <a:off x="6759094" y="4560330"/>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pic>
        <p:nvPicPr>
          <p:cNvPr id="84" name="Picture 11" descr="http://www.cs.umd.edu/~jonf/talks/icons/Froehlich_MakingInTheHCIL_HCILSymposium2014_v5-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466" y="5367000"/>
            <a:ext cx="1920240" cy="143634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3" descr="http://www.cs.umd.edu/~jonf/talks/icons/Froehlich_MakingPlusHealth-SocialFabricFitness_KatieSiekClass2014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1626" y="5367000"/>
            <a:ext cx="1920240" cy="143634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5" descr="http://www.cs.umd.edu/~jonf/talks/icons/Froehlich_GoMobileDesigningAccessibleMobileExperiences_EnabledByDesign2013_pptx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65786" y="5367000"/>
            <a:ext cx="1920240" cy="144018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7" descr="http://www.cs.umd.edu/~jonf/talks/icons/Froehlich_BuildingTheHCILHackerspace_BBLTalk_pptx_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69946" y="5367000"/>
            <a:ext cx="1920240" cy="1436340"/>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458595" y="6847800"/>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in the HCIL</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89" name="TextBox 88"/>
          <p:cNvSpPr txBox="1"/>
          <p:nvPr/>
        </p:nvSpPr>
        <p:spPr>
          <a:xfrm>
            <a:off x="2561626" y="6847800"/>
            <a:ext cx="1927706" cy="3693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 Health: Social Fabric Fitness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0" name="TextBox 89"/>
          <p:cNvSpPr txBox="1"/>
          <p:nvPr/>
        </p:nvSpPr>
        <p:spPr>
          <a:xfrm>
            <a:off x="4664657" y="6847800"/>
            <a:ext cx="1927706" cy="3693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Go Mobile! Designing Accessible Mobile Experiences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1" name="TextBox 90"/>
          <p:cNvSpPr txBox="1"/>
          <p:nvPr/>
        </p:nvSpPr>
        <p:spPr>
          <a:xfrm>
            <a:off x="6760223" y="6869395"/>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If you Built It, They Will Come: Reflecting on the Successes (and Failures) of Building the HCIL Hackerspace</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92" name="TextBox 91"/>
          <p:cNvSpPr txBox="1"/>
          <p:nvPr/>
        </p:nvSpPr>
        <p:spPr>
          <a:xfrm>
            <a:off x="355009" y="2819400"/>
            <a:ext cx="958991" cy="276999"/>
          </a:xfrm>
          <a:prstGeom prst="rect">
            <a:avLst/>
          </a:prstGeom>
          <a:noFill/>
        </p:spPr>
        <p:txBody>
          <a:bodyPr wrap="square" rtlCol="0">
            <a:spAutoFit/>
          </a:bodyPr>
          <a:lstStyle/>
          <a:p>
            <a:r>
              <a:rPr lang="en-US" sz="1200" dirty="0">
                <a:solidFill>
                  <a:schemeClr val="tx1">
                    <a:lumMod val="65000"/>
                    <a:lumOff val="35000"/>
                  </a:schemeClr>
                </a:solidFill>
                <a:latin typeface="Segoe UI Semibold" panose="020B0702040204020203" pitchFamily="34" charset="0"/>
              </a:rPr>
              <a:t>2015</a:t>
            </a:r>
          </a:p>
        </p:txBody>
      </p:sp>
    </p:spTree>
    <p:extLst>
      <p:ext uri="{BB962C8B-B14F-4D97-AF65-F5344CB8AC3E}">
        <p14:creationId xmlns:p14="http://schemas.microsoft.com/office/powerpoint/2010/main" val="983318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77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720272"/>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56101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59437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39761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42313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78974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80280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79828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79828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562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0329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2932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8837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2855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58805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5687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0329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14986434"/>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0329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645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2" cstate="print">
            <a:extLst>
              <a:ext uri="{28A0092B-C50C-407E-A947-70E740481C1C}">
                <a14:useLocalDpi xmlns:a14="http://schemas.microsoft.com/office/drawing/2010/main" val="0"/>
              </a:ext>
            </a:extLst>
          </a:blip>
          <a:srcRect t="42500" b="16250"/>
          <a:stretch/>
        </p:blipFill>
        <p:spPr>
          <a:xfrm>
            <a:off x="4763" y="-1193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94136"/>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0"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a:t>
            </a:r>
            <a:r>
              <a:rPr lang="en-US" sz="1200" b="1" dirty="0">
                <a:solidFill>
                  <a:prstClr val="white"/>
                </a:solidFill>
                <a:latin typeface="HelveticaNeueLT Com 35 Th" panose="020B0403020202020204" pitchFamily="34" charset="0"/>
              </a:rPr>
              <a:t>talks</a:t>
            </a:r>
            <a:r>
              <a:rPr lang="en-US" sz="1200" dirty="0">
                <a:solidFill>
                  <a:prstClr val="white"/>
                </a:solidFill>
                <a:latin typeface="HelveticaNeueLT Com 35 Th" panose="020B0403020202020204" pitchFamily="34" charset="0"/>
              </a:rPr>
              <a:t>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Talks</a:t>
            </a:r>
          </a:p>
        </p:txBody>
      </p:sp>
      <p:pic>
        <p:nvPicPr>
          <p:cNvPr id="76" name="Picture 2" descr="http://www.cs.umd.edu/~jonf/talks/icons/Froehlich_SocialFabrics_HCILSymposium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00" y="3086100"/>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7" name="Picture 4" descr="http://www.cs.umd.edu/~jonf/talks/icons/Froehlich_MakingWithASocialPurpose_SocialHack2015_v3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1574" y="3086101"/>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8" name="Picture 6" descr="http://www.cs.umd.edu/~jonf/talks/icons/Froehlich_MakingWithASocialPurpose_AmericanUniversity2015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8387" y="3095997"/>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9" name="Picture 8" descr="http://www.cs.umd.edu/~jonf/talks/icons/Froehlich_CrowdPoweredStreetViewAccessibility_CMU-HCII_v6_Public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8020" y="3086100"/>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965200" y="4507411"/>
            <a:ext cx="1854519" cy="59218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81" name="TextBox 80"/>
          <p:cNvSpPr txBox="1"/>
          <p:nvPr/>
        </p:nvSpPr>
        <p:spPr>
          <a:xfrm>
            <a:off x="2988387" y="4507411"/>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2" name="TextBox 81"/>
          <p:cNvSpPr txBox="1"/>
          <p:nvPr/>
        </p:nvSpPr>
        <p:spPr>
          <a:xfrm>
            <a:off x="5011574" y="4507411"/>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3" name="TextBox 82"/>
          <p:cNvSpPr txBox="1"/>
          <p:nvPr/>
        </p:nvSpPr>
        <p:spPr>
          <a:xfrm>
            <a:off x="7027580" y="4507411"/>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pic>
        <p:nvPicPr>
          <p:cNvPr id="84" name="Picture 11" descr="http://www.cs.umd.edu/~jonf/talks/icons/Froehlich_MakingInTheHCIL_HCILSymposium2014_v5-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5200" y="5562600"/>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3" descr="http://www.cs.umd.edu/~jonf/talks/icons/Froehlich_MakingPlusHealth-SocialFabricFitness_KatieSiekClass2014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9473" y="5562600"/>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5" descr="http://www.cs.umd.edu/~jonf/talks/icons/Froehlich_GoMobileDesigningAccessibleMobileExperiences_EnabledByDesign2013_pptx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13747" y="5562600"/>
            <a:ext cx="1847336" cy="13855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7" descr="http://www.cs.umd.edu/~jonf/talks/icons/Froehlich_BuildingTheHCILHackerspace_BBLTalk_pptx_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8020" y="5562600"/>
            <a:ext cx="1847336" cy="1381808"/>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966286" y="6987180"/>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in the HCIL</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89" name="TextBox 88"/>
          <p:cNvSpPr txBox="1"/>
          <p:nvPr/>
        </p:nvSpPr>
        <p:spPr>
          <a:xfrm>
            <a:off x="2989473" y="6987180"/>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 Health: Social Fabric Fitness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0" name="TextBox 89"/>
          <p:cNvSpPr txBox="1"/>
          <p:nvPr/>
        </p:nvSpPr>
        <p:spPr>
          <a:xfrm>
            <a:off x="5012661" y="6987180"/>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Go Mobile! Designing Accessible Mobile Experiences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1" name="TextBox 90"/>
          <p:cNvSpPr txBox="1"/>
          <p:nvPr/>
        </p:nvSpPr>
        <p:spPr>
          <a:xfrm>
            <a:off x="7028666" y="7007955"/>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If you Built It, They Will Come: Reflecting on the Successes (and Failures) of Building the HCIL Hackerspace</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92" name="TextBox 91"/>
          <p:cNvSpPr txBox="1"/>
          <p:nvPr/>
        </p:nvSpPr>
        <p:spPr>
          <a:xfrm>
            <a:off x="895209" y="2734846"/>
            <a:ext cx="958991" cy="338554"/>
          </a:xfrm>
          <a:prstGeom prst="rect">
            <a:avLst/>
          </a:prstGeom>
          <a:noFill/>
        </p:spPr>
        <p:txBody>
          <a:bodyPr wrap="square" rtlCol="0">
            <a:spAutoFit/>
          </a:bodyPr>
          <a:lstStyle/>
          <a:p>
            <a:r>
              <a:rPr lang="en-US" sz="1600" b="1" cap="small" dirty="0">
                <a:solidFill>
                  <a:srgbClr val="212830"/>
                </a:solidFill>
                <a:latin typeface="Adelle Rg" panose="02000503060000020004" pitchFamily="2" charset="0"/>
              </a:rPr>
              <a:t>2015</a:t>
            </a:r>
          </a:p>
        </p:txBody>
      </p:sp>
      <p:pic>
        <p:nvPicPr>
          <p:cNvPr id="2" name="Picture 1"/>
          <p:cNvPicPr>
            <a:picLocks noChangeAspect="1"/>
          </p:cNvPicPr>
          <p:nvPr/>
        </p:nvPicPr>
        <p:blipFill>
          <a:blip r:embed="rId15"/>
          <a:stretch>
            <a:fillRect/>
          </a:stretch>
        </p:blipFill>
        <p:spPr>
          <a:xfrm>
            <a:off x="-38100" y="3031475"/>
            <a:ext cx="952500" cy="3000375"/>
          </a:xfrm>
          <a:prstGeom prst="rect">
            <a:avLst/>
          </a:prstGeom>
        </p:spPr>
      </p:pic>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cxnSp>
        <p:nvCxnSpPr>
          <p:cNvPr id="14" name="Straight Connector 13"/>
          <p:cNvCxnSpPr/>
          <p:nvPr/>
        </p:nvCxnSpPr>
        <p:spPr>
          <a:xfrm>
            <a:off x="952500" y="3018775"/>
            <a:ext cx="8039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7" name="Picture 2" descr="http://www.cs.umd.edu/~jonf/talks/icons/Froehlich_SocialFabrics_HCILSymposium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383" y="8085141"/>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38" name="Picture 4" descr="http://www.cs.umd.edu/~jonf/talks/icons/Froehlich_MakingWithASocialPurpose_SocialHack2015_v3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8757" y="8085142"/>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39" name="Picture 6" descr="http://www.cs.umd.edu/~jonf/talks/icons/Froehlich_MakingWithASocialPurpose_AmericanUniversity2015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5570" y="8095038"/>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0" name="Picture 8" descr="http://www.cs.umd.edu/~jonf/talks/icons/Froehlich_CrowdPoweredStreetViewAccessibility_CMU-HCII_v6_Public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5203" y="8085141"/>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972383" y="9506452"/>
            <a:ext cx="1854519" cy="59218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42" name="TextBox 41"/>
          <p:cNvSpPr txBox="1"/>
          <p:nvPr/>
        </p:nvSpPr>
        <p:spPr>
          <a:xfrm>
            <a:off x="2995570" y="9506452"/>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43" name="TextBox 42"/>
          <p:cNvSpPr txBox="1"/>
          <p:nvPr/>
        </p:nvSpPr>
        <p:spPr>
          <a:xfrm>
            <a:off x="5018757" y="9506452"/>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44" name="TextBox 43"/>
          <p:cNvSpPr txBox="1"/>
          <p:nvPr/>
        </p:nvSpPr>
        <p:spPr>
          <a:xfrm>
            <a:off x="7034763" y="9506452"/>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pic>
        <p:nvPicPr>
          <p:cNvPr id="45" name="Picture 11" descr="http://www.cs.umd.edu/~jonf/talks/icons/Froehlich_MakingInTheHCIL_HCILSymposium2014_v5-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383" y="10561641"/>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3" descr="http://www.cs.umd.edu/~jonf/talks/icons/Froehlich_MakingPlusHealth-SocialFabricFitness_KatieSiekClass2014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6656" y="10561641"/>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5" descr="http://www.cs.umd.edu/~jonf/talks/icons/Froehlich_GoMobileDesigningAccessibleMobileExperiences_EnabledByDesign2013_pptx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0930" y="10561641"/>
            <a:ext cx="1847336" cy="138550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7" descr="http://www.cs.umd.edu/~jonf/talks/icons/Froehlich_BuildingTheHCILHackerspace_BBLTalk_pptx_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5203" y="10561641"/>
            <a:ext cx="1847336" cy="138180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973469" y="11986221"/>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in the HCIL</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50" name="TextBox 49"/>
          <p:cNvSpPr txBox="1"/>
          <p:nvPr/>
        </p:nvSpPr>
        <p:spPr>
          <a:xfrm>
            <a:off x="2996656" y="11986221"/>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 Health: Social Fabric Fitness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51" name="TextBox 50"/>
          <p:cNvSpPr txBox="1"/>
          <p:nvPr/>
        </p:nvSpPr>
        <p:spPr>
          <a:xfrm>
            <a:off x="5019844" y="11986221"/>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Go Mobile! Designing Accessible Mobile Experiences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52" name="TextBox 51"/>
          <p:cNvSpPr txBox="1"/>
          <p:nvPr/>
        </p:nvSpPr>
        <p:spPr>
          <a:xfrm>
            <a:off x="7035849" y="12006996"/>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If you Built It, They Will Come: Reflecting on the Successes (and Failures) of Building the HCIL Hackerspace</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53" name="TextBox 52"/>
          <p:cNvSpPr txBox="1"/>
          <p:nvPr/>
        </p:nvSpPr>
        <p:spPr>
          <a:xfrm>
            <a:off x="902392" y="7733887"/>
            <a:ext cx="958991" cy="338554"/>
          </a:xfrm>
          <a:prstGeom prst="rect">
            <a:avLst/>
          </a:prstGeom>
          <a:noFill/>
        </p:spPr>
        <p:txBody>
          <a:bodyPr wrap="square" rtlCol="0">
            <a:spAutoFit/>
          </a:bodyPr>
          <a:lstStyle/>
          <a:p>
            <a:r>
              <a:rPr lang="en-US" sz="1600" b="1" cap="small" dirty="0">
                <a:solidFill>
                  <a:srgbClr val="212830"/>
                </a:solidFill>
                <a:latin typeface="Adelle Rg" panose="02000503060000020004" pitchFamily="2" charset="0"/>
              </a:rPr>
              <a:t>2014</a:t>
            </a:r>
          </a:p>
        </p:txBody>
      </p:sp>
      <p:cxnSp>
        <p:nvCxnSpPr>
          <p:cNvPr id="54" name="Straight Connector 53"/>
          <p:cNvCxnSpPr/>
          <p:nvPr/>
        </p:nvCxnSpPr>
        <p:spPr>
          <a:xfrm>
            <a:off x="959683" y="8017816"/>
            <a:ext cx="8039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32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Pubs List Mocks</a:t>
            </a:r>
          </a:p>
        </p:txBody>
      </p:sp>
    </p:spTree>
    <p:extLst>
      <p:ext uri="{BB962C8B-B14F-4D97-AF65-F5344CB8AC3E}">
        <p14:creationId xmlns:p14="http://schemas.microsoft.com/office/powerpoint/2010/main" val="4256258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spTree>
    <p:extLst>
      <p:ext uri="{BB962C8B-B14F-4D97-AF65-F5344CB8AC3E}">
        <p14:creationId xmlns:p14="http://schemas.microsoft.com/office/powerpoint/2010/main" val="2542184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454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pic>
        <p:nvPicPr>
          <p:cNvPr id="1028" name="Picture 4" descr="b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163" y="5428009"/>
            <a:ext cx="251356" cy="25135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a:latin typeface="Segoe Condensed" panose="020B0606040200020203" pitchFamily="34" charset="0"/>
              </a:rPr>
              <a:t>Award</a:t>
            </a:r>
            <a:endParaRPr lang="en-US" sz="1000" cap="small" dirty="0">
              <a:latin typeface="Segoe Condensed" panose="020B0606040200020203" pitchFamily="34" charset="0"/>
            </a:endParaRP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7265860"/>
            <a:ext cx="310163" cy="3101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9042841"/>
            <a:ext cx="310163" cy="3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475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pic>
        <p:nvPicPr>
          <p:cNvPr id="1028" name="Picture 4" descr="b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163" y="5428009"/>
            <a:ext cx="251356" cy="25135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7265860"/>
            <a:ext cx="310163" cy="3101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9042841"/>
            <a:ext cx="310163" cy="3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47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65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pic>
        <p:nvPicPr>
          <p:cNvPr id="1028" name="Picture 4" descr="b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285" y="5422900"/>
            <a:ext cx="283452" cy="283452"/>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1483670" y="8107229"/>
            <a:ext cx="613317" cy="568713"/>
          </a:xfrm>
          <a:custGeom>
            <a:avLst/>
            <a:gdLst>
              <a:gd name="connsiteX0" fmla="*/ 301083 w 613317"/>
              <a:gd name="connsiteY0" fmla="*/ 22303 h 568713"/>
              <a:gd name="connsiteX1" fmla="*/ 0 w 613317"/>
              <a:gd name="connsiteY1" fmla="*/ 312235 h 568713"/>
              <a:gd name="connsiteX2" fmla="*/ 0 w 613317"/>
              <a:gd name="connsiteY2" fmla="*/ 568713 h 568713"/>
              <a:gd name="connsiteX3" fmla="*/ 613317 w 613317"/>
              <a:gd name="connsiteY3" fmla="*/ 0 h 568713"/>
              <a:gd name="connsiteX4" fmla="*/ 301083 w 613317"/>
              <a:gd name="connsiteY4" fmla="*/ 22303 h 56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317" h="568713">
                <a:moveTo>
                  <a:pt x="301083" y="22303"/>
                </a:moveTo>
                <a:lnTo>
                  <a:pt x="0" y="312235"/>
                </a:lnTo>
                <a:lnTo>
                  <a:pt x="0" y="568713"/>
                </a:lnTo>
                <a:lnTo>
                  <a:pt x="613317" y="0"/>
                </a:lnTo>
                <a:lnTo>
                  <a:pt x="301083" y="22303"/>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1383" y="9048829"/>
            <a:ext cx="332789" cy="3327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1383" y="10892020"/>
            <a:ext cx="332789" cy="33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48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Project Gallery Mocks</a:t>
            </a:r>
          </a:p>
        </p:txBody>
      </p:sp>
    </p:spTree>
    <p:extLst>
      <p:ext uri="{BB962C8B-B14F-4D97-AF65-F5344CB8AC3E}">
        <p14:creationId xmlns:p14="http://schemas.microsoft.com/office/powerpoint/2010/main" val="3389874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1893886"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001962"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338637"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564044"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48464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pic>
        <p:nvPicPr>
          <p:cNvPr id="14" name="Picture 13"/>
          <p:cNvPicPr>
            <a:picLocks noChangeAspect="1"/>
          </p:cNvPicPr>
          <p:nvPr/>
        </p:nvPicPr>
        <p:blipFill rotWithShape="1">
          <a:blip r:embed="rId3"/>
          <a:srcRect l="9158" r="14734"/>
          <a:stretch/>
        </p:blipFill>
        <p:spPr>
          <a:xfrm>
            <a:off x="1488766" y="3969327"/>
            <a:ext cx="2240280" cy="2240280"/>
          </a:xfrm>
          <a:prstGeom prst="rect">
            <a:avLst/>
          </a:prstGeom>
        </p:spPr>
      </p:pic>
      <p:pic>
        <p:nvPicPr>
          <p:cNvPr id="15" name="Picture 14"/>
          <p:cNvPicPr>
            <a:picLocks noChangeAspect="1"/>
          </p:cNvPicPr>
          <p:nvPr/>
        </p:nvPicPr>
        <p:blipFill rotWithShape="1">
          <a:blip r:embed="rId4"/>
          <a:srcRect r="998"/>
          <a:stretch/>
        </p:blipFill>
        <p:spPr>
          <a:xfrm>
            <a:off x="6453447" y="3962400"/>
            <a:ext cx="2240280" cy="2240280"/>
          </a:xfrm>
          <a:prstGeom prst="rect">
            <a:avLst/>
          </a:prstGeom>
        </p:spPr>
      </p:pic>
      <p:pic>
        <p:nvPicPr>
          <p:cNvPr id="16" name="Picture 15"/>
          <p:cNvPicPr>
            <a:picLocks noChangeAspect="1"/>
          </p:cNvPicPr>
          <p:nvPr/>
        </p:nvPicPr>
        <p:blipFill rotWithShape="1">
          <a:blip r:embed="rId5"/>
          <a:srcRect l="719" t="-214" r="1867" b="214"/>
          <a:stretch/>
        </p:blipFill>
        <p:spPr>
          <a:xfrm>
            <a:off x="3971106" y="3969327"/>
            <a:ext cx="2240280" cy="2240280"/>
          </a:xfrm>
          <a:prstGeom prst="rect">
            <a:avLst/>
          </a:prstGeom>
        </p:spPr>
      </p:pic>
      <p:pic>
        <p:nvPicPr>
          <p:cNvPr id="17" name="Picture 16"/>
          <p:cNvPicPr>
            <a:picLocks noChangeAspect="1"/>
          </p:cNvPicPr>
          <p:nvPr/>
        </p:nvPicPr>
        <p:blipFill rotWithShape="1">
          <a:blip r:embed="rId6"/>
          <a:srcRect l="8829" r="4693"/>
          <a:stretch/>
        </p:blipFill>
        <p:spPr>
          <a:xfrm>
            <a:off x="1488766" y="6477000"/>
            <a:ext cx="2240280" cy="2240280"/>
          </a:xfrm>
          <a:prstGeom prst="rect">
            <a:avLst/>
          </a:prstGeom>
        </p:spPr>
      </p:pic>
      <p:sp>
        <p:nvSpPr>
          <p:cNvPr id="31" name="TextBox 30"/>
          <p:cNvSpPr txBox="1"/>
          <p:nvPr/>
        </p:nvSpPr>
        <p:spPr>
          <a:xfrm>
            <a:off x="1371598" y="3220172"/>
            <a:ext cx="404812"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Semibold" panose="020B0702040204020203" pitchFamily="34" charset="0"/>
              </a:rPr>
              <a:t>All</a:t>
            </a:r>
          </a:p>
        </p:txBody>
      </p:sp>
      <p:pic>
        <p:nvPicPr>
          <p:cNvPr id="27" name="Picture 26"/>
          <p:cNvPicPr>
            <a:picLocks noChangeAspect="1"/>
          </p:cNvPicPr>
          <p:nvPr/>
        </p:nvPicPr>
        <p:blipFill rotWithShape="1">
          <a:blip r:embed="rId7"/>
          <a:srcRect b="4205"/>
          <a:stretch/>
        </p:blipFill>
        <p:spPr>
          <a:xfrm>
            <a:off x="3971106" y="6477000"/>
            <a:ext cx="2240280" cy="2240280"/>
          </a:xfrm>
          <a:prstGeom prst="rect">
            <a:avLst/>
          </a:prstGeom>
        </p:spPr>
      </p:pic>
      <p:pic>
        <p:nvPicPr>
          <p:cNvPr id="28" name="Picture 27"/>
          <p:cNvPicPr>
            <a:picLocks noChangeAspect="1"/>
          </p:cNvPicPr>
          <p:nvPr/>
        </p:nvPicPr>
        <p:blipFill rotWithShape="1">
          <a:blip r:embed="rId8"/>
          <a:srcRect b="2790"/>
          <a:stretch/>
        </p:blipFill>
        <p:spPr>
          <a:xfrm>
            <a:off x="6450013" y="6497782"/>
            <a:ext cx="2240280" cy="2240280"/>
          </a:xfrm>
          <a:prstGeom prst="rect">
            <a:avLst/>
          </a:prstGeom>
        </p:spPr>
      </p:pic>
      <p:sp>
        <p:nvSpPr>
          <p:cNvPr id="29" name="TextBox 28"/>
          <p:cNvSpPr txBox="1"/>
          <p:nvPr/>
        </p:nvSpPr>
        <p:spPr>
          <a:xfrm>
            <a:off x="35232" y="3934690"/>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917049"/>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6264519"/>
            <a:ext cx="565949" cy="466526"/>
          </a:xfrm>
          <a:prstGeom prst="rect">
            <a:avLst/>
          </a:prstGeom>
        </p:spPr>
      </p:pic>
    </p:spTree>
    <p:extLst>
      <p:ext uri="{BB962C8B-B14F-4D97-AF65-F5344CB8AC3E}">
        <p14:creationId xmlns:p14="http://schemas.microsoft.com/office/powerpoint/2010/main" val="2790204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1015652"/>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9645790"/>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9038287"/>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80899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8423607"/>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645597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6711139"/>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6711139"/>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6711139"/>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6711139"/>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20377296"/>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20507847"/>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20462688"/>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2155092"/>
            <a:ext cx="1600200" cy="683414"/>
          </a:xfrm>
          <a:prstGeom prst="rect">
            <a:avLst/>
          </a:prstGeom>
        </p:spPr>
      </p:pic>
      <p:cxnSp>
        <p:nvCxnSpPr>
          <p:cNvPr id="36" name="Straight Connector 35"/>
          <p:cNvCxnSpPr/>
          <p:nvPr/>
        </p:nvCxnSpPr>
        <p:spPr>
          <a:xfrm>
            <a:off x="-152400" y="20462688"/>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88806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4350915"/>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12611261"/>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9201789"/>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12603605"/>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9198533"/>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10886799"/>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4350915"/>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6154528"/>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4350915"/>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96601"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3" name="Freeform 2"/>
          <p:cNvSpPr/>
          <p:nvPr/>
        </p:nvSpPr>
        <p:spPr>
          <a:xfrm>
            <a:off x="762000" y="7119550"/>
            <a:ext cx="804111" cy="930442"/>
          </a:xfrm>
          <a:custGeom>
            <a:avLst/>
            <a:gdLst>
              <a:gd name="connsiteX0" fmla="*/ 208548 w 1605072"/>
              <a:gd name="connsiteY0" fmla="*/ 192505 h 930442"/>
              <a:gd name="connsiteX1" fmla="*/ 96253 w 1605072"/>
              <a:gd name="connsiteY1" fmla="*/ 208548 h 930442"/>
              <a:gd name="connsiteX2" fmla="*/ 32085 w 1605072"/>
              <a:gd name="connsiteY2" fmla="*/ 224590 h 930442"/>
              <a:gd name="connsiteX3" fmla="*/ 0 w 1605072"/>
              <a:gd name="connsiteY3" fmla="*/ 272716 h 930442"/>
              <a:gd name="connsiteX4" fmla="*/ 16043 w 1605072"/>
              <a:gd name="connsiteY4" fmla="*/ 529390 h 930442"/>
              <a:gd name="connsiteX5" fmla="*/ 96253 w 1605072"/>
              <a:gd name="connsiteY5" fmla="*/ 593558 h 930442"/>
              <a:gd name="connsiteX6" fmla="*/ 256674 w 1605072"/>
              <a:gd name="connsiteY6" fmla="*/ 689811 h 930442"/>
              <a:gd name="connsiteX7" fmla="*/ 320843 w 1605072"/>
              <a:gd name="connsiteY7" fmla="*/ 705853 h 930442"/>
              <a:gd name="connsiteX8" fmla="*/ 529390 w 1605072"/>
              <a:gd name="connsiteY8" fmla="*/ 770021 h 930442"/>
              <a:gd name="connsiteX9" fmla="*/ 753979 w 1605072"/>
              <a:gd name="connsiteY9" fmla="*/ 786063 h 930442"/>
              <a:gd name="connsiteX10" fmla="*/ 802106 w 1605072"/>
              <a:gd name="connsiteY10" fmla="*/ 818148 h 930442"/>
              <a:gd name="connsiteX11" fmla="*/ 818148 w 1605072"/>
              <a:gd name="connsiteY11" fmla="*/ 882316 h 930442"/>
              <a:gd name="connsiteX12" fmla="*/ 850232 w 1605072"/>
              <a:gd name="connsiteY12" fmla="*/ 930442 h 930442"/>
              <a:gd name="connsiteX13" fmla="*/ 1026695 w 1605072"/>
              <a:gd name="connsiteY13" fmla="*/ 850232 h 930442"/>
              <a:gd name="connsiteX14" fmla="*/ 1122948 w 1605072"/>
              <a:gd name="connsiteY14" fmla="*/ 818148 h 930442"/>
              <a:gd name="connsiteX15" fmla="*/ 1283369 w 1605072"/>
              <a:gd name="connsiteY15" fmla="*/ 721895 h 930442"/>
              <a:gd name="connsiteX16" fmla="*/ 1411706 w 1605072"/>
              <a:gd name="connsiteY16" fmla="*/ 625642 h 930442"/>
              <a:gd name="connsiteX17" fmla="*/ 1475874 w 1605072"/>
              <a:gd name="connsiteY17" fmla="*/ 577516 h 930442"/>
              <a:gd name="connsiteX18" fmla="*/ 1524000 w 1605072"/>
              <a:gd name="connsiteY18" fmla="*/ 545432 h 930442"/>
              <a:gd name="connsiteX19" fmla="*/ 1588169 w 1605072"/>
              <a:gd name="connsiteY19" fmla="*/ 481263 h 930442"/>
              <a:gd name="connsiteX20" fmla="*/ 1588169 w 1605072"/>
              <a:gd name="connsiteY20" fmla="*/ 352927 h 930442"/>
              <a:gd name="connsiteX21" fmla="*/ 1572127 w 1605072"/>
              <a:gd name="connsiteY21" fmla="*/ 304800 h 930442"/>
              <a:gd name="connsiteX22" fmla="*/ 1524000 w 1605072"/>
              <a:gd name="connsiteY22" fmla="*/ 288758 h 930442"/>
              <a:gd name="connsiteX23" fmla="*/ 1427748 w 1605072"/>
              <a:gd name="connsiteY23" fmla="*/ 224590 h 930442"/>
              <a:gd name="connsiteX24" fmla="*/ 1347537 w 1605072"/>
              <a:gd name="connsiteY24" fmla="*/ 160421 h 930442"/>
              <a:gd name="connsiteX25" fmla="*/ 1283369 w 1605072"/>
              <a:gd name="connsiteY25" fmla="*/ 144379 h 930442"/>
              <a:gd name="connsiteX26" fmla="*/ 1235243 w 1605072"/>
              <a:gd name="connsiteY26" fmla="*/ 128337 h 930442"/>
              <a:gd name="connsiteX27" fmla="*/ 978569 w 1605072"/>
              <a:gd name="connsiteY27" fmla="*/ 144379 h 930442"/>
              <a:gd name="connsiteX28" fmla="*/ 866274 w 1605072"/>
              <a:gd name="connsiteY28" fmla="*/ 176463 h 930442"/>
              <a:gd name="connsiteX29" fmla="*/ 657727 w 1605072"/>
              <a:gd name="connsiteY29" fmla="*/ 160421 h 930442"/>
              <a:gd name="connsiteX30" fmla="*/ 561474 w 1605072"/>
              <a:gd name="connsiteY30" fmla="*/ 112295 h 930442"/>
              <a:gd name="connsiteX31" fmla="*/ 433137 w 1605072"/>
              <a:gd name="connsiteY31" fmla="*/ 48127 h 930442"/>
              <a:gd name="connsiteX32" fmla="*/ 336885 w 1605072"/>
              <a:gd name="connsiteY32" fmla="*/ 0 h 930442"/>
              <a:gd name="connsiteX33" fmla="*/ 288758 w 1605072"/>
              <a:gd name="connsiteY33" fmla="*/ 144379 h 930442"/>
              <a:gd name="connsiteX34" fmla="*/ 208548 w 1605072"/>
              <a:gd name="connsiteY34" fmla="*/ 256674 h 930442"/>
              <a:gd name="connsiteX35" fmla="*/ 144379 w 1605072"/>
              <a:gd name="connsiteY35" fmla="*/ 224590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05072" h="930442">
                <a:moveTo>
                  <a:pt x="208548" y="192505"/>
                </a:moveTo>
                <a:cubicBezTo>
                  <a:pt x="171116" y="197853"/>
                  <a:pt x="133455" y="201784"/>
                  <a:pt x="96253" y="208548"/>
                </a:cubicBezTo>
                <a:cubicBezTo>
                  <a:pt x="74561" y="212492"/>
                  <a:pt x="50430" y="212360"/>
                  <a:pt x="32085" y="224590"/>
                </a:cubicBezTo>
                <a:cubicBezTo>
                  <a:pt x="16043" y="235285"/>
                  <a:pt x="10695" y="256674"/>
                  <a:pt x="0" y="272716"/>
                </a:cubicBezTo>
                <a:cubicBezTo>
                  <a:pt x="5348" y="358274"/>
                  <a:pt x="-8590" y="447280"/>
                  <a:pt x="16043" y="529390"/>
                </a:cubicBezTo>
                <a:cubicBezTo>
                  <a:pt x="25882" y="562186"/>
                  <a:pt x="68562" y="573419"/>
                  <a:pt x="96253" y="593558"/>
                </a:cubicBezTo>
                <a:cubicBezTo>
                  <a:pt x="135972" y="622445"/>
                  <a:pt x="205416" y="670590"/>
                  <a:pt x="256674" y="689811"/>
                </a:cubicBezTo>
                <a:cubicBezTo>
                  <a:pt x="277318" y="697552"/>
                  <a:pt x="299691" y="699632"/>
                  <a:pt x="320843" y="705853"/>
                </a:cubicBezTo>
                <a:cubicBezTo>
                  <a:pt x="390620" y="726375"/>
                  <a:pt x="457874" y="756777"/>
                  <a:pt x="529390" y="770021"/>
                </a:cubicBezTo>
                <a:cubicBezTo>
                  <a:pt x="603189" y="783687"/>
                  <a:pt x="679116" y="780716"/>
                  <a:pt x="753979" y="786063"/>
                </a:cubicBezTo>
                <a:cubicBezTo>
                  <a:pt x="770021" y="796758"/>
                  <a:pt x="791411" y="802106"/>
                  <a:pt x="802106" y="818148"/>
                </a:cubicBezTo>
                <a:cubicBezTo>
                  <a:pt x="814336" y="836493"/>
                  <a:pt x="809463" y="862051"/>
                  <a:pt x="818148" y="882316"/>
                </a:cubicBezTo>
                <a:cubicBezTo>
                  <a:pt x="825743" y="900037"/>
                  <a:pt x="839537" y="914400"/>
                  <a:pt x="850232" y="930442"/>
                </a:cubicBezTo>
                <a:cubicBezTo>
                  <a:pt x="1118214" y="841116"/>
                  <a:pt x="786431" y="959442"/>
                  <a:pt x="1026695" y="850232"/>
                </a:cubicBezTo>
                <a:cubicBezTo>
                  <a:pt x="1057483" y="836237"/>
                  <a:pt x="1090864" y="828843"/>
                  <a:pt x="1122948" y="818148"/>
                </a:cubicBezTo>
                <a:cubicBezTo>
                  <a:pt x="1304160" y="636933"/>
                  <a:pt x="1054296" y="867669"/>
                  <a:pt x="1283369" y="721895"/>
                </a:cubicBezTo>
                <a:cubicBezTo>
                  <a:pt x="1486137" y="592861"/>
                  <a:pt x="1278245" y="670128"/>
                  <a:pt x="1411706" y="625642"/>
                </a:cubicBezTo>
                <a:cubicBezTo>
                  <a:pt x="1433095" y="609600"/>
                  <a:pt x="1454117" y="593056"/>
                  <a:pt x="1475874" y="577516"/>
                </a:cubicBezTo>
                <a:cubicBezTo>
                  <a:pt x="1491563" y="566310"/>
                  <a:pt x="1509361" y="557979"/>
                  <a:pt x="1524000" y="545432"/>
                </a:cubicBezTo>
                <a:cubicBezTo>
                  <a:pt x="1546967" y="525746"/>
                  <a:pt x="1588169" y="481263"/>
                  <a:pt x="1588169" y="481263"/>
                </a:cubicBezTo>
                <a:cubicBezTo>
                  <a:pt x="1611118" y="412415"/>
                  <a:pt x="1610293" y="441422"/>
                  <a:pt x="1588169" y="352927"/>
                </a:cubicBezTo>
                <a:cubicBezTo>
                  <a:pt x="1584068" y="336522"/>
                  <a:pt x="1584084" y="316757"/>
                  <a:pt x="1572127" y="304800"/>
                </a:cubicBezTo>
                <a:cubicBezTo>
                  <a:pt x="1560170" y="292843"/>
                  <a:pt x="1540042" y="294105"/>
                  <a:pt x="1524000" y="288758"/>
                </a:cubicBezTo>
                <a:cubicBezTo>
                  <a:pt x="1391238" y="155996"/>
                  <a:pt x="1551569" y="301978"/>
                  <a:pt x="1427748" y="224590"/>
                </a:cubicBezTo>
                <a:cubicBezTo>
                  <a:pt x="1398712" y="206443"/>
                  <a:pt x="1377468" y="177050"/>
                  <a:pt x="1347537" y="160421"/>
                </a:cubicBezTo>
                <a:cubicBezTo>
                  <a:pt x="1328264" y="149714"/>
                  <a:pt x="1304568" y="150436"/>
                  <a:pt x="1283369" y="144379"/>
                </a:cubicBezTo>
                <a:cubicBezTo>
                  <a:pt x="1267110" y="139734"/>
                  <a:pt x="1251285" y="133684"/>
                  <a:pt x="1235243" y="128337"/>
                </a:cubicBezTo>
                <a:cubicBezTo>
                  <a:pt x="1149685" y="133684"/>
                  <a:pt x="1063574" y="133291"/>
                  <a:pt x="978569" y="144379"/>
                </a:cubicBezTo>
                <a:cubicBezTo>
                  <a:pt x="939966" y="149414"/>
                  <a:pt x="905155" y="174519"/>
                  <a:pt x="866274" y="176463"/>
                </a:cubicBezTo>
                <a:cubicBezTo>
                  <a:pt x="796640" y="179945"/>
                  <a:pt x="727243" y="165768"/>
                  <a:pt x="657727" y="160421"/>
                </a:cubicBezTo>
                <a:cubicBezTo>
                  <a:pt x="560137" y="127892"/>
                  <a:pt x="659211" y="165606"/>
                  <a:pt x="561474" y="112295"/>
                </a:cubicBezTo>
                <a:cubicBezTo>
                  <a:pt x="519486" y="89392"/>
                  <a:pt x="472932" y="74658"/>
                  <a:pt x="433137" y="48127"/>
                </a:cubicBezTo>
                <a:cubicBezTo>
                  <a:pt x="370941" y="6662"/>
                  <a:pt x="403302" y="22139"/>
                  <a:pt x="336885" y="0"/>
                </a:cubicBezTo>
                <a:cubicBezTo>
                  <a:pt x="307691" y="116778"/>
                  <a:pt x="337087" y="11474"/>
                  <a:pt x="288758" y="144379"/>
                </a:cubicBezTo>
                <a:cubicBezTo>
                  <a:pt x="247454" y="257965"/>
                  <a:pt x="290695" y="229292"/>
                  <a:pt x="208548" y="256674"/>
                </a:cubicBezTo>
                <a:lnTo>
                  <a:pt x="144379" y="2245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831432" y="7103548"/>
            <a:ext cx="978568" cy="978569"/>
          </a:xfrm>
          <a:custGeom>
            <a:avLst/>
            <a:gdLst>
              <a:gd name="connsiteX0" fmla="*/ 240631 w 978568"/>
              <a:gd name="connsiteY0" fmla="*/ 96253 h 978569"/>
              <a:gd name="connsiteX1" fmla="*/ 32084 w 978568"/>
              <a:gd name="connsiteY1" fmla="*/ 609600 h 978569"/>
              <a:gd name="connsiteX2" fmla="*/ 16042 w 978568"/>
              <a:gd name="connsiteY2" fmla="*/ 689811 h 978569"/>
              <a:gd name="connsiteX3" fmla="*/ 0 w 978568"/>
              <a:gd name="connsiteY3" fmla="*/ 737937 h 978569"/>
              <a:gd name="connsiteX4" fmla="*/ 16042 w 978568"/>
              <a:gd name="connsiteY4" fmla="*/ 850232 h 978569"/>
              <a:gd name="connsiteX5" fmla="*/ 112294 w 978568"/>
              <a:gd name="connsiteY5" fmla="*/ 898358 h 978569"/>
              <a:gd name="connsiteX6" fmla="*/ 160421 w 978568"/>
              <a:gd name="connsiteY6" fmla="*/ 946484 h 978569"/>
              <a:gd name="connsiteX7" fmla="*/ 288758 w 978568"/>
              <a:gd name="connsiteY7" fmla="*/ 978569 h 978569"/>
              <a:gd name="connsiteX8" fmla="*/ 561473 w 978568"/>
              <a:gd name="connsiteY8" fmla="*/ 946484 h 978569"/>
              <a:gd name="connsiteX9" fmla="*/ 673768 w 978568"/>
              <a:gd name="connsiteY9" fmla="*/ 914400 h 978569"/>
              <a:gd name="connsiteX10" fmla="*/ 721894 w 978568"/>
              <a:gd name="connsiteY10" fmla="*/ 882316 h 978569"/>
              <a:gd name="connsiteX11" fmla="*/ 737937 w 978568"/>
              <a:gd name="connsiteY11" fmla="*/ 834190 h 978569"/>
              <a:gd name="connsiteX12" fmla="*/ 705852 w 978568"/>
              <a:gd name="connsiteY12" fmla="*/ 641684 h 978569"/>
              <a:gd name="connsiteX13" fmla="*/ 721894 w 978568"/>
              <a:gd name="connsiteY13" fmla="*/ 561474 h 978569"/>
              <a:gd name="connsiteX14" fmla="*/ 850231 w 978568"/>
              <a:gd name="connsiteY14" fmla="*/ 545432 h 978569"/>
              <a:gd name="connsiteX15" fmla="*/ 898358 w 978568"/>
              <a:gd name="connsiteY15" fmla="*/ 513347 h 978569"/>
              <a:gd name="connsiteX16" fmla="*/ 914400 w 978568"/>
              <a:gd name="connsiteY16" fmla="*/ 465221 h 978569"/>
              <a:gd name="connsiteX17" fmla="*/ 946484 w 978568"/>
              <a:gd name="connsiteY17" fmla="*/ 417095 h 978569"/>
              <a:gd name="connsiteX18" fmla="*/ 978568 w 978568"/>
              <a:gd name="connsiteY18" fmla="*/ 320842 h 978569"/>
              <a:gd name="connsiteX19" fmla="*/ 962526 w 978568"/>
              <a:gd name="connsiteY19" fmla="*/ 128337 h 978569"/>
              <a:gd name="connsiteX20" fmla="*/ 930442 w 978568"/>
              <a:gd name="connsiteY20" fmla="*/ 48126 h 978569"/>
              <a:gd name="connsiteX21" fmla="*/ 914400 w 978568"/>
              <a:gd name="connsiteY21" fmla="*/ 0 h 978569"/>
              <a:gd name="connsiteX22" fmla="*/ 641684 w 978568"/>
              <a:gd name="connsiteY22" fmla="*/ 16042 h 978569"/>
              <a:gd name="connsiteX23" fmla="*/ 593558 w 978568"/>
              <a:gd name="connsiteY23" fmla="*/ 48126 h 978569"/>
              <a:gd name="connsiteX24" fmla="*/ 545431 w 978568"/>
              <a:gd name="connsiteY24" fmla="*/ 64169 h 978569"/>
              <a:gd name="connsiteX25" fmla="*/ 497305 w 978568"/>
              <a:gd name="connsiteY25" fmla="*/ 96253 h 978569"/>
              <a:gd name="connsiteX26" fmla="*/ 192505 w 978568"/>
              <a:gd name="connsiteY26" fmla="*/ 112295 h 9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8568" h="978569">
                <a:moveTo>
                  <a:pt x="240631" y="96253"/>
                </a:moveTo>
                <a:cubicBezTo>
                  <a:pt x="171115" y="267369"/>
                  <a:pt x="97447" y="436855"/>
                  <a:pt x="32084" y="609600"/>
                </a:cubicBezTo>
                <a:cubicBezTo>
                  <a:pt x="22435" y="635102"/>
                  <a:pt x="22655" y="663359"/>
                  <a:pt x="16042" y="689811"/>
                </a:cubicBezTo>
                <a:cubicBezTo>
                  <a:pt x="11941" y="706216"/>
                  <a:pt x="5347" y="721895"/>
                  <a:pt x="0" y="737937"/>
                </a:cubicBezTo>
                <a:cubicBezTo>
                  <a:pt x="5347" y="775369"/>
                  <a:pt x="685" y="815679"/>
                  <a:pt x="16042" y="850232"/>
                </a:cubicBezTo>
                <a:cubicBezTo>
                  <a:pt x="26859" y="874569"/>
                  <a:pt x="90940" y="891240"/>
                  <a:pt x="112294" y="898358"/>
                </a:cubicBezTo>
                <a:cubicBezTo>
                  <a:pt x="128336" y="914400"/>
                  <a:pt x="139767" y="937096"/>
                  <a:pt x="160421" y="946484"/>
                </a:cubicBezTo>
                <a:cubicBezTo>
                  <a:pt x="200564" y="964731"/>
                  <a:pt x="288758" y="978569"/>
                  <a:pt x="288758" y="978569"/>
                </a:cubicBezTo>
                <a:cubicBezTo>
                  <a:pt x="374790" y="969965"/>
                  <a:pt x="474790" y="962244"/>
                  <a:pt x="561473" y="946484"/>
                </a:cubicBezTo>
                <a:cubicBezTo>
                  <a:pt x="577628" y="943547"/>
                  <a:pt x="654132" y="924218"/>
                  <a:pt x="673768" y="914400"/>
                </a:cubicBezTo>
                <a:cubicBezTo>
                  <a:pt x="691013" y="905778"/>
                  <a:pt x="705852" y="893011"/>
                  <a:pt x="721894" y="882316"/>
                </a:cubicBezTo>
                <a:cubicBezTo>
                  <a:pt x="727242" y="866274"/>
                  <a:pt x="737937" y="851100"/>
                  <a:pt x="737937" y="834190"/>
                </a:cubicBezTo>
                <a:cubicBezTo>
                  <a:pt x="737937" y="726737"/>
                  <a:pt x="730952" y="716984"/>
                  <a:pt x="705852" y="641684"/>
                </a:cubicBezTo>
                <a:cubicBezTo>
                  <a:pt x="711199" y="614947"/>
                  <a:pt x="699207" y="576598"/>
                  <a:pt x="721894" y="561474"/>
                </a:cubicBezTo>
                <a:cubicBezTo>
                  <a:pt x="757765" y="537560"/>
                  <a:pt x="808638" y="556776"/>
                  <a:pt x="850231" y="545432"/>
                </a:cubicBezTo>
                <a:cubicBezTo>
                  <a:pt x="868832" y="540359"/>
                  <a:pt x="882316" y="524042"/>
                  <a:pt x="898358" y="513347"/>
                </a:cubicBezTo>
                <a:cubicBezTo>
                  <a:pt x="903705" y="497305"/>
                  <a:pt x="906838" y="480346"/>
                  <a:pt x="914400" y="465221"/>
                </a:cubicBezTo>
                <a:cubicBezTo>
                  <a:pt x="923022" y="447976"/>
                  <a:pt x="938654" y="434713"/>
                  <a:pt x="946484" y="417095"/>
                </a:cubicBezTo>
                <a:cubicBezTo>
                  <a:pt x="960219" y="386190"/>
                  <a:pt x="978568" y="320842"/>
                  <a:pt x="978568" y="320842"/>
                </a:cubicBezTo>
                <a:cubicBezTo>
                  <a:pt x="973221" y="256674"/>
                  <a:pt x="973716" y="191748"/>
                  <a:pt x="962526" y="128337"/>
                </a:cubicBezTo>
                <a:cubicBezTo>
                  <a:pt x="957522" y="99979"/>
                  <a:pt x="940553" y="75089"/>
                  <a:pt x="930442" y="48126"/>
                </a:cubicBezTo>
                <a:cubicBezTo>
                  <a:pt x="924505" y="32293"/>
                  <a:pt x="919747" y="16042"/>
                  <a:pt x="914400" y="0"/>
                </a:cubicBezTo>
                <a:cubicBezTo>
                  <a:pt x="823495" y="5347"/>
                  <a:pt x="731739" y="2534"/>
                  <a:pt x="641684" y="16042"/>
                </a:cubicBezTo>
                <a:cubicBezTo>
                  <a:pt x="622617" y="18902"/>
                  <a:pt x="610803" y="39504"/>
                  <a:pt x="593558" y="48126"/>
                </a:cubicBezTo>
                <a:cubicBezTo>
                  <a:pt x="578433" y="55689"/>
                  <a:pt x="560556" y="56606"/>
                  <a:pt x="545431" y="64169"/>
                </a:cubicBezTo>
                <a:cubicBezTo>
                  <a:pt x="528186" y="72791"/>
                  <a:pt x="516349" y="93246"/>
                  <a:pt x="497305" y="96253"/>
                </a:cubicBezTo>
                <a:cubicBezTo>
                  <a:pt x="389367" y="113296"/>
                  <a:pt x="295526" y="112295"/>
                  <a:pt x="192505" y="112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55017" y="7103548"/>
            <a:ext cx="1299411" cy="882315"/>
          </a:xfrm>
          <a:custGeom>
            <a:avLst/>
            <a:gdLst>
              <a:gd name="connsiteX0" fmla="*/ 385011 w 1299411"/>
              <a:gd name="connsiteY0" fmla="*/ 16042 h 882315"/>
              <a:gd name="connsiteX1" fmla="*/ 176463 w 1299411"/>
              <a:gd name="connsiteY1" fmla="*/ 401052 h 882315"/>
              <a:gd name="connsiteX2" fmla="*/ 160421 w 1299411"/>
              <a:gd name="connsiteY2" fmla="*/ 497305 h 882315"/>
              <a:gd name="connsiteX3" fmla="*/ 16042 w 1299411"/>
              <a:gd name="connsiteY3" fmla="*/ 577515 h 882315"/>
              <a:gd name="connsiteX4" fmla="*/ 0 w 1299411"/>
              <a:gd name="connsiteY4" fmla="*/ 625642 h 882315"/>
              <a:gd name="connsiteX5" fmla="*/ 16042 w 1299411"/>
              <a:gd name="connsiteY5" fmla="*/ 802105 h 882315"/>
              <a:gd name="connsiteX6" fmla="*/ 96253 w 1299411"/>
              <a:gd name="connsiteY6" fmla="*/ 866273 h 882315"/>
              <a:gd name="connsiteX7" fmla="*/ 192505 w 1299411"/>
              <a:gd name="connsiteY7" fmla="*/ 882315 h 882315"/>
              <a:gd name="connsiteX8" fmla="*/ 481263 w 1299411"/>
              <a:gd name="connsiteY8" fmla="*/ 866273 h 882315"/>
              <a:gd name="connsiteX9" fmla="*/ 545432 w 1299411"/>
              <a:gd name="connsiteY9" fmla="*/ 834189 h 882315"/>
              <a:gd name="connsiteX10" fmla="*/ 625642 w 1299411"/>
              <a:gd name="connsiteY10" fmla="*/ 818147 h 882315"/>
              <a:gd name="connsiteX11" fmla="*/ 689811 w 1299411"/>
              <a:gd name="connsiteY11" fmla="*/ 802105 h 882315"/>
              <a:gd name="connsiteX12" fmla="*/ 753979 w 1299411"/>
              <a:gd name="connsiteY12" fmla="*/ 673768 h 882315"/>
              <a:gd name="connsiteX13" fmla="*/ 786063 w 1299411"/>
              <a:gd name="connsiteY13" fmla="*/ 625642 h 882315"/>
              <a:gd name="connsiteX14" fmla="*/ 850232 w 1299411"/>
              <a:gd name="connsiteY14" fmla="*/ 609600 h 882315"/>
              <a:gd name="connsiteX15" fmla="*/ 962526 w 1299411"/>
              <a:gd name="connsiteY15" fmla="*/ 641684 h 882315"/>
              <a:gd name="connsiteX16" fmla="*/ 1010653 w 1299411"/>
              <a:gd name="connsiteY16" fmla="*/ 673768 h 882315"/>
              <a:gd name="connsiteX17" fmla="*/ 1122947 w 1299411"/>
              <a:gd name="connsiteY17" fmla="*/ 657726 h 882315"/>
              <a:gd name="connsiteX18" fmla="*/ 1155032 w 1299411"/>
              <a:gd name="connsiteY18" fmla="*/ 609600 h 882315"/>
              <a:gd name="connsiteX19" fmla="*/ 1187116 w 1299411"/>
              <a:gd name="connsiteY19" fmla="*/ 513347 h 882315"/>
              <a:gd name="connsiteX20" fmla="*/ 1251284 w 1299411"/>
              <a:gd name="connsiteY20" fmla="*/ 385010 h 882315"/>
              <a:gd name="connsiteX21" fmla="*/ 1283368 w 1299411"/>
              <a:gd name="connsiteY21" fmla="*/ 288758 h 882315"/>
              <a:gd name="connsiteX22" fmla="*/ 1299411 w 1299411"/>
              <a:gd name="connsiteY22" fmla="*/ 240631 h 882315"/>
              <a:gd name="connsiteX23" fmla="*/ 1267326 w 1299411"/>
              <a:gd name="connsiteY23" fmla="*/ 208547 h 882315"/>
              <a:gd name="connsiteX24" fmla="*/ 994611 w 1299411"/>
              <a:gd name="connsiteY24" fmla="*/ 160421 h 882315"/>
              <a:gd name="connsiteX25" fmla="*/ 882316 w 1299411"/>
              <a:gd name="connsiteY25" fmla="*/ 128336 h 882315"/>
              <a:gd name="connsiteX26" fmla="*/ 786063 w 1299411"/>
              <a:gd name="connsiteY26" fmla="*/ 96252 h 882315"/>
              <a:gd name="connsiteX27" fmla="*/ 737937 w 1299411"/>
              <a:gd name="connsiteY27" fmla="*/ 64168 h 882315"/>
              <a:gd name="connsiteX28" fmla="*/ 609600 w 1299411"/>
              <a:gd name="connsiteY28" fmla="*/ 32084 h 882315"/>
              <a:gd name="connsiteX29" fmla="*/ 545432 w 1299411"/>
              <a:gd name="connsiteY29" fmla="*/ 0 h 882315"/>
              <a:gd name="connsiteX30" fmla="*/ 401053 w 1299411"/>
              <a:gd name="connsiteY30" fmla="*/ 32084 h 882315"/>
              <a:gd name="connsiteX31" fmla="*/ 336884 w 1299411"/>
              <a:gd name="connsiteY31" fmla="*/ 32084 h 8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411" h="882315">
                <a:moveTo>
                  <a:pt x="385011" y="16042"/>
                </a:moveTo>
                <a:cubicBezTo>
                  <a:pt x="315495" y="144379"/>
                  <a:pt x="238185" y="268790"/>
                  <a:pt x="176463" y="401052"/>
                </a:cubicBezTo>
                <a:cubicBezTo>
                  <a:pt x="162708" y="430527"/>
                  <a:pt x="179074" y="470658"/>
                  <a:pt x="160421" y="497305"/>
                </a:cubicBezTo>
                <a:cubicBezTo>
                  <a:pt x="126845" y="545270"/>
                  <a:pt x="67094" y="560498"/>
                  <a:pt x="16042" y="577515"/>
                </a:cubicBezTo>
                <a:cubicBezTo>
                  <a:pt x="10695" y="593557"/>
                  <a:pt x="0" y="608732"/>
                  <a:pt x="0" y="625642"/>
                </a:cubicBezTo>
                <a:cubicBezTo>
                  <a:pt x="0" y="684706"/>
                  <a:pt x="3667" y="744352"/>
                  <a:pt x="16042" y="802105"/>
                </a:cubicBezTo>
                <a:cubicBezTo>
                  <a:pt x="26070" y="848902"/>
                  <a:pt x="57407" y="857641"/>
                  <a:pt x="96253" y="866273"/>
                </a:cubicBezTo>
                <a:cubicBezTo>
                  <a:pt x="128005" y="873329"/>
                  <a:pt x="160421" y="876968"/>
                  <a:pt x="192505" y="882315"/>
                </a:cubicBezTo>
                <a:cubicBezTo>
                  <a:pt x="288758" y="876968"/>
                  <a:pt x="385746" y="879298"/>
                  <a:pt x="481263" y="866273"/>
                </a:cubicBezTo>
                <a:cubicBezTo>
                  <a:pt x="504958" y="863042"/>
                  <a:pt x="522745" y="841751"/>
                  <a:pt x="545432" y="834189"/>
                </a:cubicBezTo>
                <a:cubicBezTo>
                  <a:pt x="571299" y="825567"/>
                  <a:pt x="599025" y="824062"/>
                  <a:pt x="625642" y="818147"/>
                </a:cubicBezTo>
                <a:cubicBezTo>
                  <a:pt x="647165" y="813364"/>
                  <a:pt x="668421" y="807452"/>
                  <a:pt x="689811" y="802105"/>
                </a:cubicBezTo>
                <a:cubicBezTo>
                  <a:pt x="711200" y="759326"/>
                  <a:pt x="727449" y="713564"/>
                  <a:pt x="753979" y="673768"/>
                </a:cubicBezTo>
                <a:cubicBezTo>
                  <a:pt x="764674" y="657726"/>
                  <a:pt x="770021" y="636337"/>
                  <a:pt x="786063" y="625642"/>
                </a:cubicBezTo>
                <a:cubicBezTo>
                  <a:pt x="804408" y="613412"/>
                  <a:pt x="828842" y="614947"/>
                  <a:pt x="850232" y="609600"/>
                </a:cubicBezTo>
                <a:cubicBezTo>
                  <a:pt x="870792" y="614740"/>
                  <a:pt x="939511" y="630177"/>
                  <a:pt x="962526" y="641684"/>
                </a:cubicBezTo>
                <a:cubicBezTo>
                  <a:pt x="979771" y="650306"/>
                  <a:pt x="994611" y="663073"/>
                  <a:pt x="1010653" y="673768"/>
                </a:cubicBezTo>
                <a:cubicBezTo>
                  <a:pt x="1048084" y="668421"/>
                  <a:pt x="1088395" y="673083"/>
                  <a:pt x="1122947" y="657726"/>
                </a:cubicBezTo>
                <a:cubicBezTo>
                  <a:pt x="1140566" y="649896"/>
                  <a:pt x="1147201" y="627219"/>
                  <a:pt x="1155032" y="609600"/>
                </a:cubicBezTo>
                <a:cubicBezTo>
                  <a:pt x="1168768" y="578695"/>
                  <a:pt x="1171991" y="543596"/>
                  <a:pt x="1187116" y="513347"/>
                </a:cubicBezTo>
                <a:cubicBezTo>
                  <a:pt x="1208505" y="470568"/>
                  <a:pt x="1236159" y="430384"/>
                  <a:pt x="1251284" y="385010"/>
                </a:cubicBezTo>
                <a:lnTo>
                  <a:pt x="1283368" y="288758"/>
                </a:lnTo>
                <a:lnTo>
                  <a:pt x="1299411" y="240631"/>
                </a:lnTo>
                <a:cubicBezTo>
                  <a:pt x="1288716" y="229936"/>
                  <a:pt x="1279137" y="217995"/>
                  <a:pt x="1267326" y="208547"/>
                </a:cubicBezTo>
                <a:cubicBezTo>
                  <a:pt x="1176986" y="136276"/>
                  <a:pt x="1159662" y="172210"/>
                  <a:pt x="994611" y="160421"/>
                </a:cubicBezTo>
                <a:cubicBezTo>
                  <a:pt x="832861" y="106505"/>
                  <a:pt x="1083763" y="188771"/>
                  <a:pt x="882316" y="128336"/>
                </a:cubicBezTo>
                <a:cubicBezTo>
                  <a:pt x="849923" y="118618"/>
                  <a:pt x="814203" y="115012"/>
                  <a:pt x="786063" y="96252"/>
                </a:cubicBezTo>
                <a:cubicBezTo>
                  <a:pt x="770021" y="85557"/>
                  <a:pt x="755182" y="72790"/>
                  <a:pt x="737937" y="64168"/>
                </a:cubicBezTo>
                <a:cubicBezTo>
                  <a:pt x="705051" y="47725"/>
                  <a:pt x="640109" y="38186"/>
                  <a:pt x="609600" y="32084"/>
                </a:cubicBezTo>
                <a:cubicBezTo>
                  <a:pt x="588211" y="21389"/>
                  <a:pt x="569346" y="0"/>
                  <a:pt x="545432" y="0"/>
                </a:cubicBezTo>
                <a:cubicBezTo>
                  <a:pt x="496132" y="0"/>
                  <a:pt x="449780" y="24588"/>
                  <a:pt x="401053" y="32084"/>
                </a:cubicBezTo>
                <a:cubicBezTo>
                  <a:pt x="379912" y="35336"/>
                  <a:pt x="358274" y="32084"/>
                  <a:pt x="336884" y="32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260561" y="7086600"/>
            <a:ext cx="1104158" cy="930442"/>
          </a:xfrm>
          <a:custGeom>
            <a:avLst/>
            <a:gdLst>
              <a:gd name="connsiteX0" fmla="*/ 490542 w 1104158"/>
              <a:gd name="connsiteY0" fmla="*/ 0 h 930442"/>
              <a:gd name="connsiteX1" fmla="*/ 121574 w 1104158"/>
              <a:gd name="connsiteY1" fmla="*/ 561474 h 930442"/>
              <a:gd name="connsiteX2" fmla="*/ 137616 w 1104158"/>
              <a:gd name="connsiteY2" fmla="*/ 609600 h 930442"/>
              <a:gd name="connsiteX3" fmla="*/ 121574 w 1104158"/>
              <a:gd name="connsiteY3" fmla="*/ 721895 h 930442"/>
              <a:gd name="connsiteX4" fmla="*/ 57406 w 1104158"/>
              <a:gd name="connsiteY4" fmla="*/ 786063 h 930442"/>
              <a:gd name="connsiteX5" fmla="*/ 169700 w 1104158"/>
              <a:gd name="connsiteY5" fmla="*/ 898358 h 930442"/>
              <a:gd name="connsiteX6" fmla="*/ 281995 w 1104158"/>
              <a:gd name="connsiteY6" fmla="*/ 930442 h 930442"/>
              <a:gd name="connsiteX7" fmla="*/ 715132 w 1104158"/>
              <a:gd name="connsiteY7" fmla="*/ 914400 h 930442"/>
              <a:gd name="connsiteX8" fmla="*/ 843469 w 1104158"/>
              <a:gd name="connsiteY8" fmla="*/ 850232 h 930442"/>
              <a:gd name="connsiteX9" fmla="*/ 923679 w 1104158"/>
              <a:gd name="connsiteY9" fmla="*/ 818147 h 930442"/>
              <a:gd name="connsiteX10" fmla="*/ 1003890 w 1104158"/>
              <a:gd name="connsiteY10" fmla="*/ 802105 h 930442"/>
              <a:gd name="connsiteX11" fmla="*/ 1052016 w 1104158"/>
              <a:gd name="connsiteY11" fmla="*/ 786063 h 930442"/>
              <a:gd name="connsiteX12" fmla="*/ 1084100 w 1104158"/>
              <a:gd name="connsiteY12" fmla="*/ 737937 h 930442"/>
              <a:gd name="connsiteX13" fmla="*/ 1084100 w 1104158"/>
              <a:gd name="connsiteY13" fmla="*/ 481263 h 930442"/>
              <a:gd name="connsiteX14" fmla="*/ 1068058 w 1104158"/>
              <a:gd name="connsiteY14" fmla="*/ 401053 h 930442"/>
              <a:gd name="connsiteX15" fmla="*/ 987848 w 1104158"/>
              <a:gd name="connsiteY15" fmla="*/ 256674 h 930442"/>
              <a:gd name="connsiteX16" fmla="*/ 923679 w 1104158"/>
              <a:gd name="connsiteY16" fmla="*/ 240632 h 930442"/>
              <a:gd name="connsiteX17" fmla="*/ 891595 w 1104158"/>
              <a:gd name="connsiteY17" fmla="*/ 192505 h 930442"/>
              <a:gd name="connsiteX18" fmla="*/ 811385 w 1104158"/>
              <a:gd name="connsiteY18" fmla="*/ 160421 h 930442"/>
              <a:gd name="connsiteX19" fmla="*/ 763258 w 1104158"/>
              <a:gd name="connsiteY19" fmla="*/ 128337 h 930442"/>
              <a:gd name="connsiteX20" fmla="*/ 731174 w 1104158"/>
              <a:gd name="connsiteY20" fmla="*/ 80211 h 930442"/>
              <a:gd name="connsiteX21" fmla="*/ 683048 w 1104158"/>
              <a:gd name="connsiteY21" fmla="*/ 64168 h 930442"/>
              <a:gd name="connsiteX22" fmla="*/ 618879 w 1104158"/>
              <a:gd name="connsiteY22" fmla="*/ 48126 h 930442"/>
              <a:gd name="connsiteX23" fmla="*/ 570753 w 1104158"/>
              <a:gd name="connsiteY23" fmla="*/ 32084 h 930442"/>
              <a:gd name="connsiteX24" fmla="*/ 394290 w 1104158"/>
              <a:gd name="connsiteY24" fmla="*/ 16042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158" h="930442">
                <a:moveTo>
                  <a:pt x="490542" y="0"/>
                </a:moveTo>
                <a:cubicBezTo>
                  <a:pt x="-184248" y="863731"/>
                  <a:pt x="-7707" y="302909"/>
                  <a:pt x="121574" y="561474"/>
                </a:cubicBezTo>
                <a:cubicBezTo>
                  <a:pt x="129136" y="576599"/>
                  <a:pt x="132269" y="593558"/>
                  <a:pt x="137616" y="609600"/>
                </a:cubicBezTo>
                <a:cubicBezTo>
                  <a:pt x="132269" y="647032"/>
                  <a:pt x="137221" y="687472"/>
                  <a:pt x="121574" y="721895"/>
                </a:cubicBezTo>
                <a:cubicBezTo>
                  <a:pt x="109057" y="749433"/>
                  <a:pt x="66972" y="757366"/>
                  <a:pt x="57406" y="786063"/>
                </a:cubicBezTo>
                <a:cubicBezTo>
                  <a:pt x="25662" y="881297"/>
                  <a:pt x="115078" y="880151"/>
                  <a:pt x="169700" y="898358"/>
                </a:cubicBezTo>
                <a:cubicBezTo>
                  <a:pt x="238739" y="921371"/>
                  <a:pt x="201427" y="910300"/>
                  <a:pt x="281995" y="930442"/>
                </a:cubicBezTo>
                <a:cubicBezTo>
                  <a:pt x="426374" y="925095"/>
                  <a:pt x="570974" y="924010"/>
                  <a:pt x="715132" y="914400"/>
                </a:cubicBezTo>
                <a:cubicBezTo>
                  <a:pt x="756871" y="911617"/>
                  <a:pt x="815079" y="864427"/>
                  <a:pt x="843469" y="850232"/>
                </a:cubicBezTo>
                <a:cubicBezTo>
                  <a:pt x="869225" y="837354"/>
                  <a:pt x="896097" y="826422"/>
                  <a:pt x="923679" y="818147"/>
                </a:cubicBezTo>
                <a:cubicBezTo>
                  <a:pt x="949796" y="810312"/>
                  <a:pt x="977438" y="808718"/>
                  <a:pt x="1003890" y="802105"/>
                </a:cubicBezTo>
                <a:cubicBezTo>
                  <a:pt x="1020295" y="798004"/>
                  <a:pt x="1035974" y="791410"/>
                  <a:pt x="1052016" y="786063"/>
                </a:cubicBezTo>
                <a:cubicBezTo>
                  <a:pt x="1062711" y="770021"/>
                  <a:pt x="1075478" y="755182"/>
                  <a:pt x="1084100" y="737937"/>
                </a:cubicBezTo>
                <a:cubicBezTo>
                  <a:pt x="1124123" y="657890"/>
                  <a:pt x="1093467" y="565565"/>
                  <a:pt x="1084100" y="481263"/>
                </a:cubicBezTo>
                <a:cubicBezTo>
                  <a:pt x="1081089" y="454164"/>
                  <a:pt x="1075232" y="427358"/>
                  <a:pt x="1068058" y="401053"/>
                </a:cubicBezTo>
                <a:cubicBezTo>
                  <a:pt x="1052125" y="342632"/>
                  <a:pt x="1044241" y="288899"/>
                  <a:pt x="987848" y="256674"/>
                </a:cubicBezTo>
                <a:cubicBezTo>
                  <a:pt x="968705" y="245735"/>
                  <a:pt x="945069" y="245979"/>
                  <a:pt x="923679" y="240632"/>
                </a:cubicBezTo>
                <a:cubicBezTo>
                  <a:pt x="912984" y="224590"/>
                  <a:pt x="907284" y="203712"/>
                  <a:pt x="891595" y="192505"/>
                </a:cubicBezTo>
                <a:cubicBezTo>
                  <a:pt x="868163" y="175767"/>
                  <a:pt x="837141" y="173299"/>
                  <a:pt x="811385" y="160421"/>
                </a:cubicBezTo>
                <a:cubicBezTo>
                  <a:pt x="794140" y="151799"/>
                  <a:pt x="779300" y="139032"/>
                  <a:pt x="763258" y="128337"/>
                </a:cubicBezTo>
                <a:cubicBezTo>
                  <a:pt x="752563" y="112295"/>
                  <a:pt x="746229" y="92255"/>
                  <a:pt x="731174" y="80211"/>
                </a:cubicBezTo>
                <a:cubicBezTo>
                  <a:pt x="717970" y="69647"/>
                  <a:pt x="699307" y="68814"/>
                  <a:pt x="683048" y="64168"/>
                </a:cubicBezTo>
                <a:cubicBezTo>
                  <a:pt x="661848" y="58111"/>
                  <a:pt x="640079" y="54183"/>
                  <a:pt x="618879" y="48126"/>
                </a:cubicBezTo>
                <a:cubicBezTo>
                  <a:pt x="602620" y="43481"/>
                  <a:pt x="587466" y="34655"/>
                  <a:pt x="570753" y="32084"/>
                </a:cubicBezTo>
                <a:cubicBezTo>
                  <a:pt x="463021" y="15510"/>
                  <a:pt x="458300" y="16042"/>
                  <a:pt x="394290" y="160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04310" y="6068246"/>
            <a:ext cx="8458690" cy="923330"/>
          </a:xfrm>
          <a:prstGeom prst="rect">
            <a:avLst/>
          </a:prstGeom>
          <a:noFill/>
        </p:spPr>
        <p:txBody>
          <a:bodyPr wrap="square"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0" name="TextBox 49"/>
          <p:cNvSpPr txBox="1"/>
          <p:nvPr/>
        </p:nvSpPr>
        <p:spPr>
          <a:xfrm>
            <a:off x="223405" y="822236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1</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6" name="TextBox 55"/>
          <p:cNvSpPr txBox="1"/>
          <p:nvPr/>
        </p:nvSpPr>
        <p:spPr>
          <a:xfrm>
            <a:off x="23321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2</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7" name="TextBox 56"/>
          <p:cNvSpPr txBox="1"/>
          <p:nvPr/>
        </p:nvSpPr>
        <p:spPr>
          <a:xfrm>
            <a:off x="4618101" y="818988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3</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8" name="TextBox 57"/>
          <p:cNvSpPr txBox="1"/>
          <p:nvPr/>
        </p:nvSpPr>
        <p:spPr>
          <a:xfrm>
            <a:off x="68279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4</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Tree>
    <p:extLst>
      <p:ext uri="{BB962C8B-B14F-4D97-AF65-F5344CB8AC3E}">
        <p14:creationId xmlns:p14="http://schemas.microsoft.com/office/powerpoint/2010/main" val="1342870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2191544"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240088"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517231"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683106"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54417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sp>
        <p:nvSpPr>
          <p:cNvPr id="31" name="TextBox 30"/>
          <p:cNvSpPr txBox="1"/>
          <p:nvPr/>
        </p:nvSpPr>
        <p:spPr>
          <a:xfrm>
            <a:off x="1728788" y="3220172"/>
            <a:ext cx="404812" cy="307777"/>
          </a:xfrm>
          <a:prstGeom prst="rect">
            <a:avLst/>
          </a:prstGeom>
          <a:noFill/>
        </p:spPr>
        <p:txBody>
          <a:bodyPr wrap="square" lIns="0" rIns="0" rtlCol="0">
            <a:spAutoFit/>
          </a:bodyPr>
          <a:lstStyle/>
          <a:p>
            <a:r>
              <a:rPr lang="en-US" sz="1400" dirty="0">
                <a:solidFill>
                  <a:schemeClr val="tx1">
                    <a:lumMod val="85000"/>
                    <a:lumOff val="15000"/>
                  </a:schemeClr>
                </a:solidFill>
                <a:latin typeface="Segoe UI Semibold" panose="020B0702040204020203" pitchFamily="34" charset="0"/>
              </a:rPr>
              <a:t>All</a:t>
            </a:r>
          </a:p>
        </p:txBody>
      </p:sp>
      <p:pic>
        <p:nvPicPr>
          <p:cNvPr id="14" name="Picture 13"/>
          <p:cNvPicPr>
            <a:picLocks noChangeAspect="1"/>
          </p:cNvPicPr>
          <p:nvPr/>
        </p:nvPicPr>
        <p:blipFill rotWithShape="1">
          <a:blip r:embed="rId3"/>
          <a:srcRect l="9158" t="9895" r="14734" b="8473"/>
          <a:stretch/>
        </p:blipFill>
        <p:spPr>
          <a:xfrm>
            <a:off x="1740423" y="3782663"/>
            <a:ext cx="2157723" cy="1761408"/>
          </a:xfrm>
          <a:prstGeom prst="rect">
            <a:avLst/>
          </a:prstGeom>
        </p:spPr>
      </p:pic>
      <p:pic>
        <p:nvPicPr>
          <p:cNvPr id="15" name="Picture 14"/>
          <p:cNvPicPr>
            <a:picLocks noChangeAspect="1"/>
          </p:cNvPicPr>
          <p:nvPr/>
        </p:nvPicPr>
        <p:blipFill rotWithShape="1">
          <a:blip r:embed="rId4"/>
          <a:srcRect t="10204" r="998" b="8163"/>
          <a:stretch/>
        </p:blipFill>
        <p:spPr>
          <a:xfrm>
            <a:off x="6522150" y="3782664"/>
            <a:ext cx="2157723" cy="1761407"/>
          </a:xfrm>
          <a:prstGeom prst="rect">
            <a:avLst/>
          </a:prstGeom>
        </p:spPr>
      </p:pic>
      <p:pic>
        <p:nvPicPr>
          <p:cNvPr id="16" name="Picture 15"/>
          <p:cNvPicPr>
            <a:picLocks noChangeAspect="1"/>
          </p:cNvPicPr>
          <p:nvPr/>
        </p:nvPicPr>
        <p:blipFill rotWithShape="1">
          <a:blip r:embed="rId5"/>
          <a:srcRect l="719" t="9680" r="1867" b="8686"/>
          <a:stretch/>
        </p:blipFill>
        <p:spPr>
          <a:xfrm>
            <a:off x="4131286" y="3782663"/>
            <a:ext cx="2157723" cy="1761408"/>
          </a:xfrm>
          <a:prstGeom prst="rect">
            <a:avLst/>
          </a:prstGeom>
        </p:spPr>
      </p:pic>
      <p:pic>
        <p:nvPicPr>
          <p:cNvPr id="17" name="Picture 16"/>
          <p:cNvPicPr>
            <a:picLocks noChangeAspect="1"/>
          </p:cNvPicPr>
          <p:nvPr/>
        </p:nvPicPr>
        <p:blipFill rotWithShape="1">
          <a:blip r:embed="rId6"/>
          <a:srcRect l="10406" t="6803" r="3116" b="11564"/>
          <a:stretch/>
        </p:blipFill>
        <p:spPr>
          <a:xfrm>
            <a:off x="1740423" y="6256416"/>
            <a:ext cx="2157723" cy="1761407"/>
          </a:xfrm>
          <a:prstGeom prst="rect">
            <a:avLst/>
          </a:prstGeom>
        </p:spPr>
      </p:pic>
      <p:pic>
        <p:nvPicPr>
          <p:cNvPr id="27" name="Picture 26"/>
          <p:cNvPicPr>
            <a:picLocks noChangeAspect="1"/>
          </p:cNvPicPr>
          <p:nvPr/>
        </p:nvPicPr>
        <p:blipFill rotWithShape="1">
          <a:blip r:embed="rId7"/>
          <a:srcRect l="389" t="9775" r="-389" b="12024"/>
          <a:stretch/>
        </p:blipFill>
        <p:spPr>
          <a:xfrm>
            <a:off x="4131286" y="6256416"/>
            <a:ext cx="2157723" cy="1761407"/>
          </a:xfrm>
          <a:prstGeom prst="rect">
            <a:avLst/>
          </a:prstGeom>
        </p:spPr>
      </p:pic>
      <p:pic>
        <p:nvPicPr>
          <p:cNvPr id="28" name="Picture 27"/>
          <p:cNvPicPr>
            <a:picLocks noChangeAspect="1"/>
          </p:cNvPicPr>
          <p:nvPr/>
        </p:nvPicPr>
        <p:blipFill rotWithShape="1">
          <a:blip r:embed="rId8"/>
          <a:srcRect b="20645"/>
          <a:stretch/>
        </p:blipFill>
        <p:spPr>
          <a:xfrm>
            <a:off x="6518842" y="6276432"/>
            <a:ext cx="2157723" cy="1761407"/>
          </a:xfrm>
          <a:prstGeom prst="rect">
            <a:avLst/>
          </a:prstGeom>
        </p:spPr>
      </p:pic>
      <p:sp>
        <p:nvSpPr>
          <p:cNvPr id="29" name="TextBox 28"/>
          <p:cNvSpPr txBox="1"/>
          <p:nvPr/>
        </p:nvSpPr>
        <p:spPr>
          <a:xfrm>
            <a:off x="35232" y="3742929"/>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725288"/>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6072758"/>
            <a:ext cx="565949" cy="466526"/>
          </a:xfrm>
          <a:prstGeom prst="rect">
            <a:avLst/>
          </a:prstGeom>
        </p:spPr>
      </p:pic>
      <p:sp>
        <p:nvSpPr>
          <p:cNvPr id="24" name="TextBox 23"/>
          <p:cNvSpPr txBox="1"/>
          <p:nvPr/>
        </p:nvSpPr>
        <p:spPr>
          <a:xfrm>
            <a:off x="1740423" y="559872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SharedPhys</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Mixed-reality live physiological learning tool</a:t>
            </a:r>
          </a:p>
        </p:txBody>
      </p:sp>
      <p:sp>
        <p:nvSpPr>
          <p:cNvPr id="25" name="TextBox 24"/>
          <p:cNvSpPr txBox="1"/>
          <p:nvPr/>
        </p:nvSpPr>
        <p:spPr>
          <a:xfrm>
            <a:off x="4131285" y="559872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ILikeThisShirt</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Imbuing physical objects with social media</a:t>
            </a:r>
          </a:p>
        </p:txBody>
      </p:sp>
      <p:sp>
        <p:nvSpPr>
          <p:cNvPr id="26" name="TextBox 25"/>
          <p:cNvSpPr txBox="1"/>
          <p:nvPr/>
        </p:nvSpPr>
        <p:spPr>
          <a:xfrm>
            <a:off x="6518842" y="5598722"/>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Pervasive Thermography</a:t>
            </a:r>
          </a:p>
          <a:p>
            <a:r>
              <a:rPr lang="en-US" sz="700" dirty="0">
                <a:solidFill>
                  <a:srgbClr val="464D59"/>
                </a:solidFill>
                <a:latin typeface="Adelle Rg" panose="02000503060000020004" pitchFamily="2" charset="0"/>
              </a:rPr>
              <a:t>Investigating future of thermography</a:t>
            </a:r>
          </a:p>
        </p:txBody>
      </p:sp>
      <p:sp>
        <p:nvSpPr>
          <p:cNvPr id="32" name="TextBox 31"/>
          <p:cNvSpPr txBox="1"/>
          <p:nvPr/>
        </p:nvSpPr>
        <p:spPr>
          <a:xfrm>
            <a:off x="1740423" y="804297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BodyVis</a:t>
            </a:r>
          </a:p>
          <a:p>
            <a:r>
              <a:rPr lang="en-US" sz="700" dirty="0">
                <a:solidFill>
                  <a:srgbClr val="464D59"/>
                </a:solidFill>
                <a:latin typeface="Adelle Rg" panose="02000503060000020004" pitchFamily="2" charset="0"/>
              </a:rPr>
              <a:t>E-textiles for body learning &amp; scientific inquiry</a:t>
            </a:r>
          </a:p>
        </p:txBody>
      </p:sp>
      <p:sp>
        <p:nvSpPr>
          <p:cNvPr id="33" name="TextBox 32"/>
          <p:cNvSpPr txBox="1"/>
          <p:nvPr/>
        </p:nvSpPr>
        <p:spPr>
          <a:xfrm>
            <a:off x="4129885" y="804297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Star Wars</a:t>
            </a:r>
          </a:p>
          <a:p>
            <a:r>
              <a:rPr lang="en-US" sz="700" dirty="0">
                <a:solidFill>
                  <a:srgbClr val="464D59"/>
                </a:solidFill>
                <a:latin typeface="Adelle Rg" panose="02000503060000020004" pitchFamily="2" charset="0"/>
              </a:rPr>
              <a:t>Mustaches and brown hair</a:t>
            </a:r>
          </a:p>
        </p:txBody>
      </p:sp>
      <p:sp>
        <p:nvSpPr>
          <p:cNvPr id="34" name="TextBox 33"/>
          <p:cNvSpPr txBox="1"/>
          <p:nvPr/>
        </p:nvSpPr>
        <p:spPr>
          <a:xfrm>
            <a:off x="6500090" y="804297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Red Guy Face</a:t>
            </a:r>
          </a:p>
          <a:p>
            <a:r>
              <a:rPr lang="en-US" sz="700" dirty="0">
                <a:solidFill>
                  <a:srgbClr val="464D59"/>
                </a:solidFill>
                <a:latin typeface="Adelle Rg" panose="02000503060000020004" pitchFamily="2" charset="0"/>
              </a:rPr>
              <a:t>Very funny, laugh </a:t>
            </a:r>
            <a:r>
              <a:rPr lang="en-US" sz="700" dirty="0" err="1">
                <a:solidFill>
                  <a:srgbClr val="464D59"/>
                </a:solidFill>
                <a:latin typeface="Adelle Rg" panose="02000503060000020004" pitchFamily="2" charset="0"/>
              </a:rPr>
              <a:t>laugh</a:t>
            </a:r>
            <a:r>
              <a:rPr lang="en-US" sz="700" dirty="0">
                <a:solidFill>
                  <a:srgbClr val="464D59"/>
                </a:solidFill>
                <a:latin typeface="Adelle Rg" panose="02000503060000020004" pitchFamily="2" charset="0"/>
              </a:rPr>
              <a:t> </a:t>
            </a:r>
            <a:r>
              <a:rPr lang="en-US" sz="700" dirty="0" err="1">
                <a:solidFill>
                  <a:srgbClr val="464D59"/>
                </a:solidFill>
                <a:latin typeface="Adelle Rg" panose="02000503060000020004" pitchFamily="2" charset="0"/>
              </a:rPr>
              <a:t>lauh</a:t>
            </a:r>
            <a:endParaRPr lang="en-US" sz="700" dirty="0">
              <a:solidFill>
                <a:srgbClr val="464D59"/>
              </a:solidFill>
              <a:latin typeface="Adelle Rg" panose="02000503060000020004" pitchFamily="2" charset="0"/>
            </a:endParaRPr>
          </a:p>
        </p:txBody>
      </p:sp>
      <p:sp>
        <p:nvSpPr>
          <p:cNvPr id="36" name="TextBox 35"/>
          <p:cNvSpPr txBox="1"/>
          <p:nvPr/>
        </p:nvSpPr>
        <p:spPr>
          <a:xfrm>
            <a:off x="626589" y="6009165"/>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38" name="TextBox 37"/>
          <p:cNvSpPr txBox="1"/>
          <p:nvPr/>
        </p:nvSpPr>
        <p:spPr>
          <a:xfrm>
            <a:off x="614518" y="6578977"/>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4" name="Picture 3"/>
          <p:cNvPicPr>
            <a:picLocks noChangeAspect="1"/>
          </p:cNvPicPr>
          <p:nvPr/>
        </p:nvPicPr>
        <p:blipFill>
          <a:blip r:embed="rId10"/>
          <a:stretch>
            <a:fillRect/>
          </a:stretch>
        </p:blipFill>
        <p:spPr>
          <a:xfrm>
            <a:off x="111334" y="6654908"/>
            <a:ext cx="566928" cy="447685"/>
          </a:xfrm>
          <a:prstGeom prst="rect">
            <a:avLst/>
          </a:prstGeom>
        </p:spPr>
      </p:pic>
      <p:sp>
        <p:nvSpPr>
          <p:cNvPr id="39" name="TextBox 38"/>
          <p:cNvSpPr txBox="1"/>
          <p:nvPr/>
        </p:nvSpPr>
        <p:spPr>
          <a:xfrm>
            <a:off x="0" y="7218217"/>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40" name="Picture 39"/>
          <p:cNvPicPr>
            <a:picLocks noChangeAspect="1"/>
          </p:cNvPicPr>
          <p:nvPr/>
        </p:nvPicPr>
        <p:blipFill rotWithShape="1">
          <a:blip r:embed="rId6"/>
          <a:srcRect l="10406" t="6803" r="3116" b="11564"/>
          <a:stretch/>
        </p:blipFill>
        <p:spPr>
          <a:xfrm>
            <a:off x="101328" y="7539455"/>
            <a:ext cx="559432" cy="456679"/>
          </a:xfrm>
          <a:prstGeom prst="rect">
            <a:avLst/>
          </a:prstGeom>
        </p:spPr>
      </p:pic>
      <p:pic>
        <p:nvPicPr>
          <p:cNvPr id="41" name="Picture 40"/>
          <p:cNvPicPr>
            <a:picLocks noChangeAspect="1"/>
          </p:cNvPicPr>
          <p:nvPr/>
        </p:nvPicPr>
        <p:blipFill rotWithShape="1">
          <a:blip r:embed="rId5"/>
          <a:srcRect l="719" t="9680" r="1867" b="8686"/>
          <a:stretch/>
        </p:blipFill>
        <p:spPr>
          <a:xfrm>
            <a:off x="781827" y="7544443"/>
            <a:ext cx="553320" cy="451691"/>
          </a:xfrm>
          <a:prstGeom prst="rect">
            <a:avLst/>
          </a:prstGeom>
        </p:spPr>
      </p:pic>
      <p:pic>
        <p:nvPicPr>
          <p:cNvPr id="42" name="Picture 41"/>
          <p:cNvPicPr>
            <a:picLocks noChangeAspect="1"/>
          </p:cNvPicPr>
          <p:nvPr/>
        </p:nvPicPr>
        <p:blipFill rotWithShape="1">
          <a:blip r:embed="rId4"/>
          <a:srcRect t="10204" r="998" b="8163"/>
          <a:stretch/>
        </p:blipFill>
        <p:spPr>
          <a:xfrm>
            <a:off x="99886" y="8116713"/>
            <a:ext cx="560874" cy="457856"/>
          </a:xfrm>
          <a:prstGeom prst="rect">
            <a:avLst/>
          </a:prstGeom>
        </p:spPr>
      </p:pic>
      <p:pic>
        <p:nvPicPr>
          <p:cNvPr id="43" name="Picture 42"/>
          <p:cNvPicPr>
            <a:picLocks noChangeAspect="1"/>
          </p:cNvPicPr>
          <p:nvPr/>
        </p:nvPicPr>
        <p:blipFill rotWithShape="1">
          <a:blip r:embed="rId7"/>
          <a:srcRect l="389" t="9775" r="-389" b="12024"/>
          <a:stretch/>
        </p:blipFill>
        <p:spPr>
          <a:xfrm>
            <a:off x="774515" y="8116713"/>
            <a:ext cx="560873" cy="457856"/>
          </a:xfrm>
          <a:prstGeom prst="rect">
            <a:avLst/>
          </a:prstGeom>
        </p:spPr>
      </p:pic>
      <p:pic>
        <p:nvPicPr>
          <p:cNvPr id="44" name="Picture 43"/>
          <p:cNvPicPr>
            <a:picLocks noChangeAspect="1"/>
          </p:cNvPicPr>
          <p:nvPr/>
        </p:nvPicPr>
        <p:blipFill rotWithShape="1">
          <a:blip r:embed="rId3"/>
          <a:srcRect l="9158" t="9895" r="14734" b="8473"/>
          <a:stretch/>
        </p:blipFill>
        <p:spPr>
          <a:xfrm>
            <a:off x="1737115" y="8522923"/>
            <a:ext cx="2157723" cy="1761408"/>
          </a:xfrm>
          <a:prstGeom prst="rect">
            <a:avLst/>
          </a:prstGeom>
        </p:spPr>
      </p:pic>
      <p:pic>
        <p:nvPicPr>
          <p:cNvPr id="45" name="Picture 44"/>
          <p:cNvPicPr>
            <a:picLocks noChangeAspect="1"/>
          </p:cNvPicPr>
          <p:nvPr/>
        </p:nvPicPr>
        <p:blipFill rotWithShape="1">
          <a:blip r:embed="rId4"/>
          <a:srcRect t="10204" r="998" b="8163"/>
          <a:stretch/>
        </p:blipFill>
        <p:spPr>
          <a:xfrm>
            <a:off x="6518842" y="8522924"/>
            <a:ext cx="2157723" cy="1761407"/>
          </a:xfrm>
          <a:prstGeom prst="rect">
            <a:avLst/>
          </a:prstGeom>
        </p:spPr>
      </p:pic>
      <p:pic>
        <p:nvPicPr>
          <p:cNvPr id="46" name="Picture 45"/>
          <p:cNvPicPr>
            <a:picLocks noChangeAspect="1"/>
          </p:cNvPicPr>
          <p:nvPr/>
        </p:nvPicPr>
        <p:blipFill rotWithShape="1">
          <a:blip r:embed="rId5"/>
          <a:srcRect l="719" t="9680" r="1867" b="8686"/>
          <a:stretch/>
        </p:blipFill>
        <p:spPr>
          <a:xfrm>
            <a:off x="4127978" y="8522923"/>
            <a:ext cx="2157723" cy="1761408"/>
          </a:xfrm>
          <a:prstGeom prst="rect">
            <a:avLst/>
          </a:prstGeom>
        </p:spPr>
      </p:pic>
      <p:pic>
        <p:nvPicPr>
          <p:cNvPr id="47" name="Picture 46"/>
          <p:cNvPicPr>
            <a:picLocks noChangeAspect="1"/>
          </p:cNvPicPr>
          <p:nvPr/>
        </p:nvPicPr>
        <p:blipFill rotWithShape="1">
          <a:blip r:embed="rId6"/>
          <a:srcRect l="10406" t="6803" r="3116" b="11564"/>
          <a:stretch/>
        </p:blipFill>
        <p:spPr>
          <a:xfrm>
            <a:off x="1737115" y="10996676"/>
            <a:ext cx="2157723" cy="1761407"/>
          </a:xfrm>
          <a:prstGeom prst="rect">
            <a:avLst/>
          </a:prstGeom>
        </p:spPr>
      </p:pic>
      <p:pic>
        <p:nvPicPr>
          <p:cNvPr id="48" name="Picture 47"/>
          <p:cNvPicPr>
            <a:picLocks noChangeAspect="1"/>
          </p:cNvPicPr>
          <p:nvPr/>
        </p:nvPicPr>
        <p:blipFill rotWithShape="1">
          <a:blip r:embed="rId7"/>
          <a:srcRect l="389" t="9775" r="-389" b="12024"/>
          <a:stretch/>
        </p:blipFill>
        <p:spPr>
          <a:xfrm>
            <a:off x="4127978" y="10996676"/>
            <a:ext cx="2157723" cy="1761407"/>
          </a:xfrm>
          <a:prstGeom prst="rect">
            <a:avLst/>
          </a:prstGeom>
        </p:spPr>
      </p:pic>
      <p:pic>
        <p:nvPicPr>
          <p:cNvPr id="49" name="Picture 48"/>
          <p:cNvPicPr>
            <a:picLocks noChangeAspect="1"/>
          </p:cNvPicPr>
          <p:nvPr/>
        </p:nvPicPr>
        <p:blipFill rotWithShape="1">
          <a:blip r:embed="rId8"/>
          <a:srcRect b="20645"/>
          <a:stretch/>
        </p:blipFill>
        <p:spPr>
          <a:xfrm>
            <a:off x="6515534" y="11016692"/>
            <a:ext cx="2157723" cy="1761407"/>
          </a:xfrm>
          <a:prstGeom prst="rect">
            <a:avLst/>
          </a:prstGeom>
        </p:spPr>
      </p:pic>
      <p:sp>
        <p:nvSpPr>
          <p:cNvPr id="50" name="TextBox 49"/>
          <p:cNvSpPr txBox="1"/>
          <p:nvPr/>
        </p:nvSpPr>
        <p:spPr>
          <a:xfrm>
            <a:off x="1737115" y="1033898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SharedPhys</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Mixed-reality live physiological learning tool</a:t>
            </a:r>
          </a:p>
        </p:txBody>
      </p:sp>
      <p:sp>
        <p:nvSpPr>
          <p:cNvPr id="51" name="TextBox 50"/>
          <p:cNvSpPr txBox="1"/>
          <p:nvPr/>
        </p:nvSpPr>
        <p:spPr>
          <a:xfrm>
            <a:off x="4127977" y="1033898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ILikeThisShirt</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Imbuing physical objects with social media</a:t>
            </a:r>
          </a:p>
        </p:txBody>
      </p:sp>
      <p:sp>
        <p:nvSpPr>
          <p:cNvPr id="52" name="TextBox 51"/>
          <p:cNvSpPr txBox="1"/>
          <p:nvPr/>
        </p:nvSpPr>
        <p:spPr>
          <a:xfrm>
            <a:off x="6515534" y="10338982"/>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Pervasive Thermography</a:t>
            </a:r>
          </a:p>
          <a:p>
            <a:r>
              <a:rPr lang="en-US" sz="700" dirty="0">
                <a:solidFill>
                  <a:srgbClr val="464D59"/>
                </a:solidFill>
                <a:latin typeface="Adelle Rg" panose="02000503060000020004" pitchFamily="2" charset="0"/>
              </a:rPr>
              <a:t>Investigating future of thermography</a:t>
            </a:r>
          </a:p>
        </p:txBody>
      </p:sp>
      <p:sp>
        <p:nvSpPr>
          <p:cNvPr id="53" name="TextBox 52"/>
          <p:cNvSpPr txBox="1"/>
          <p:nvPr/>
        </p:nvSpPr>
        <p:spPr>
          <a:xfrm>
            <a:off x="1737115" y="1278323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BodyVis</a:t>
            </a:r>
          </a:p>
          <a:p>
            <a:r>
              <a:rPr lang="en-US" sz="700" dirty="0">
                <a:solidFill>
                  <a:srgbClr val="464D59"/>
                </a:solidFill>
                <a:latin typeface="Adelle Rg" panose="02000503060000020004" pitchFamily="2" charset="0"/>
              </a:rPr>
              <a:t>E-textiles for body learning &amp; scientific inquiry</a:t>
            </a:r>
          </a:p>
        </p:txBody>
      </p:sp>
      <p:sp>
        <p:nvSpPr>
          <p:cNvPr id="54" name="TextBox 53"/>
          <p:cNvSpPr txBox="1"/>
          <p:nvPr/>
        </p:nvSpPr>
        <p:spPr>
          <a:xfrm>
            <a:off x="4126577" y="1278323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Star Wars</a:t>
            </a:r>
          </a:p>
          <a:p>
            <a:r>
              <a:rPr lang="en-US" sz="700" dirty="0">
                <a:solidFill>
                  <a:srgbClr val="464D59"/>
                </a:solidFill>
                <a:latin typeface="Adelle Rg" panose="02000503060000020004" pitchFamily="2" charset="0"/>
              </a:rPr>
              <a:t>Mustaches and brown hair</a:t>
            </a:r>
          </a:p>
        </p:txBody>
      </p:sp>
      <p:sp>
        <p:nvSpPr>
          <p:cNvPr id="55" name="TextBox 54"/>
          <p:cNvSpPr txBox="1"/>
          <p:nvPr/>
        </p:nvSpPr>
        <p:spPr>
          <a:xfrm>
            <a:off x="6496782" y="1278323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Red Guy Face</a:t>
            </a:r>
          </a:p>
          <a:p>
            <a:r>
              <a:rPr lang="en-US" sz="700" dirty="0">
                <a:solidFill>
                  <a:srgbClr val="464D59"/>
                </a:solidFill>
                <a:latin typeface="Adelle Rg" panose="02000503060000020004" pitchFamily="2" charset="0"/>
              </a:rPr>
              <a:t>Very funny, laugh </a:t>
            </a:r>
            <a:r>
              <a:rPr lang="en-US" sz="700" dirty="0" err="1">
                <a:solidFill>
                  <a:srgbClr val="464D59"/>
                </a:solidFill>
                <a:latin typeface="Adelle Rg" panose="02000503060000020004" pitchFamily="2" charset="0"/>
              </a:rPr>
              <a:t>laugh</a:t>
            </a:r>
            <a:r>
              <a:rPr lang="en-US" sz="700" dirty="0">
                <a:solidFill>
                  <a:srgbClr val="464D59"/>
                </a:solidFill>
                <a:latin typeface="Adelle Rg" panose="02000503060000020004" pitchFamily="2" charset="0"/>
              </a:rPr>
              <a:t> </a:t>
            </a:r>
            <a:r>
              <a:rPr lang="en-US" sz="700" dirty="0" err="1">
                <a:solidFill>
                  <a:srgbClr val="464D59"/>
                </a:solidFill>
                <a:latin typeface="Adelle Rg" panose="02000503060000020004" pitchFamily="2" charset="0"/>
              </a:rPr>
              <a:t>lauh</a:t>
            </a:r>
            <a:endParaRPr lang="en-US" sz="700" dirty="0">
              <a:solidFill>
                <a:srgbClr val="464D59"/>
              </a:solidFill>
              <a:latin typeface="Adelle Rg" panose="02000503060000020004" pitchFamily="2" charset="0"/>
            </a:endParaRPr>
          </a:p>
        </p:txBody>
      </p:sp>
    </p:spTree>
    <p:extLst>
      <p:ext uri="{BB962C8B-B14F-4D97-AF65-F5344CB8AC3E}">
        <p14:creationId xmlns:p14="http://schemas.microsoft.com/office/powerpoint/2010/main" val="1853132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2191544"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240088"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517231"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683106"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54417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sp>
        <p:nvSpPr>
          <p:cNvPr id="31" name="TextBox 30"/>
          <p:cNvSpPr txBox="1"/>
          <p:nvPr/>
        </p:nvSpPr>
        <p:spPr>
          <a:xfrm>
            <a:off x="1728788" y="3220172"/>
            <a:ext cx="404812" cy="307777"/>
          </a:xfrm>
          <a:prstGeom prst="rect">
            <a:avLst/>
          </a:prstGeom>
          <a:noFill/>
        </p:spPr>
        <p:txBody>
          <a:bodyPr wrap="square" lIns="0" rIns="0" rtlCol="0">
            <a:spAutoFit/>
          </a:bodyPr>
          <a:lstStyle/>
          <a:p>
            <a:r>
              <a:rPr lang="en-US" sz="1400" dirty="0">
                <a:solidFill>
                  <a:schemeClr val="tx1">
                    <a:lumMod val="85000"/>
                    <a:lumOff val="15000"/>
                  </a:schemeClr>
                </a:solidFill>
                <a:latin typeface="Segoe UI Semibold" panose="020B0702040204020203" pitchFamily="34" charset="0"/>
              </a:rPr>
              <a:t>All</a:t>
            </a:r>
          </a:p>
        </p:txBody>
      </p:sp>
      <p:pic>
        <p:nvPicPr>
          <p:cNvPr id="14" name="Picture 13"/>
          <p:cNvPicPr>
            <a:picLocks noChangeAspect="1"/>
          </p:cNvPicPr>
          <p:nvPr/>
        </p:nvPicPr>
        <p:blipFill rotWithShape="1">
          <a:blip r:embed="rId3"/>
          <a:srcRect l="9158" t="9895" r="14734" b="8473"/>
          <a:stretch/>
        </p:blipFill>
        <p:spPr>
          <a:xfrm>
            <a:off x="1740423" y="3697334"/>
            <a:ext cx="2157723" cy="1761408"/>
          </a:xfrm>
          <a:prstGeom prst="rect">
            <a:avLst/>
          </a:prstGeom>
        </p:spPr>
      </p:pic>
      <p:pic>
        <p:nvPicPr>
          <p:cNvPr id="15" name="Picture 14"/>
          <p:cNvPicPr>
            <a:picLocks noChangeAspect="1"/>
          </p:cNvPicPr>
          <p:nvPr/>
        </p:nvPicPr>
        <p:blipFill rotWithShape="1">
          <a:blip r:embed="rId4"/>
          <a:srcRect t="10204" r="998" b="8163"/>
          <a:stretch/>
        </p:blipFill>
        <p:spPr>
          <a:xfrm>
            <a:off x="6522150" y="3697335"/>
            <a:ext cx="2157723" cy="1761407"/>
          </a:xfrm>
          <a:prstGeom prst="rect">
            <a:avLst/>
          </a:prstGeom>
        </p:spPr>
      </p:pic>
      <p:pic>
        <p:nvPicPr>
          <p:cNvPr id="16" name="Picture 15"/>
          <p:cNvPicPr>
            <a:picLocks noChangeAspect="1"/>
          </p:cNvPicPr>
          <p:nvPr/>
        </p:nvPicPr>
        <p:blipFill rotWithShape="1">
          <a:blip r:embed="rId5"/>
          <a:srcRect l="719" t="9680" r="1867" b="8686"/>
          <a:stretch/>
        </p:blipFill>
        <p:spPr>
          <a:xfrm>
            <a:off x="4131286" y="3697334"/>
            <a:ext cx="2157723" cy="1761408"/>
          </a:xfrm>
          <a:prstGeom prst="rect">
            <a:avLst/>
          </a:prstGeom>
        </p:spPr>
      </p:pic>
      <p:pic>
        <p:nvPicPr>
          <p:cNvPr id="17" name="Picture 16"/>
          <p:cNvPicPr>
            <a:picLocks noChangeAspect="1"/>
          </p:cNvPicPr>
          <p:nvPr/>
        </p:nvPicPr>
        <p:blipFill rotWithShape="1">
          <a:blip r:embed="rId6"/>
          <a:srcRect l="10406" t="6803" r="3116" b="11564"/>
          <a:stretch/>
        </p:blipFill>
        <p:spPr>
          <a:xfrm>
            <a:off x="1740423" y="5971310"/>
            <a:ext cx="2157723" cy="1761407"/>
          </a:xfrm>
          <a:prstGeom prst="rect">
            <a:avLst/>
          </a:prstGeom>
        </p:spPr>
      </p:pic>
      <p:pic>
        <p:nvPicPr>
          <p:cNvPr id="27" name="Picture 26"/>
          <p:cNvPicPr>
            <a:picLocks noChangeAspect="1"/>
          </p:cNvPicPr>
          <p:nvPr/>
        </p:nvPicPr>
        <p:blipFill rotWithShape="1">
          <a:blip r:embed="rId7"/>
          <a:srcRect l="389" t="9775" r="-389" b="12024"/>
          <a:stretch/>
        </p:blipFill>
        <p:spPr>
          <a:xfrm>
            <a:off x="4131286" y="5971310"/>
            <a:ext cx="2157723" cy="1761407"/>
          </a:xfrm>
          <a:prstGeom prst="rect">
            <a:avLst/>
          </a:prstGeom>
        </p:spPr>
      </p:pic>
      <p:pic>
        <p:nvPicPr>
          <p:cNvPr id="28" name="Picture 27"/>
          <p:cNvPicPr>
            <a:picLocks noChangeAspect="1"/>
          </p:cNvPicPr>
          <p:nvPr/>
        </p:nvPicPr>
        <p:blipFill rotWithShape="1">
          <a:blip r:embed="rId8"/>
          <a:srcRect b="20645"/>
          <a:stretch/>
        </p:blipFill>
        <p:spPr>
          <a:xfrm>
            <a:off x="6518842" y="5991326"/>
            <a:ext cx="2157723" cy="1761407"/>
          </a:xfrm>
          <a:prstGeom prst="rect">
            <a:avLst/>
          </a:prstGeom>
        </p:spPr>
      </p:pic>
      <p:sp>
        <p:nvSpPr>
          <p:cNvPr id="29" name="TextBox 28"/>
          <p:cNvSpPr txBox="1"/>
          <p:nvPr/>
        </p:nvSpPr>
        <p:spPr>
          <a:xfrm>
            <a:off x="35232" y="3657600"/>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639959"/>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5987429"/>
            <a:ext cx="565949" cy="466526"/>
          </a:xfrm>
          <a:prstGeom prst="rect">
            <a:avLst/>
          </a:prstGeom>
        </p:spPr>
      </p:pic>
      <p:sp>
        <p:nvSpPr>
          <p:cNvPr id="24" name="TextBox 23"/>
          <p:cNvSpPr txBox="1"/>
          <p:nvPr/>
        </p:nvSpPr>
        <p:spPr>
          <a:xfrm>
            <a:off x="1740423" y="547141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SharedPhys</a:t>
            </a:r>
            <a:endParaRPr lang="en-US" sz="800" dirty="0">
              <a:solidFill>
                <a:srgbClr val="464D59"/>
              </a:solidFill>
              <a:latin typeface="Segoe UI Light" panose="020B0502040204020203" pitchFamily="34" charset="0"/>
            </a:endParaRPr>
          </a:p>
        </p:txBody>
      </p:sp>
      <p:sp>
        <p:nvSpPr>
          <p:cNvPr id="25" name="TextBox 24"/>
          <p:cNvSpPr txBox="1"/>
          <p:nvPr/>
        </p:nvSpPr>
        <p:spPr>
          <a:xfrm>
            <a:off x="4131285" y="547141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ILikeThisShirt</a:t>
            </a:r>
            <a:endParaRPr lang="en-US" sz="1600" dirty="0">
              <a:solidFill>
                <a:srgbClr val="212830"/>
              </a:solidFill>
              <a:latin typeface="Segoe UI Light" panose="020B0502040204020203" pitchFamily="34" charset="0"/>
            </a:endParaRPr>
          </a:p>
        </p:txBody>
      </p:sp>
      <p:sp>
        <p:nvSpPr>
          <p:cNvPr id="26" name="TextBox 25"/>
          <p:cNvSpPr txBox="1"/>
          <p:nvPr/>
        </p:nvSpPr>
        <p:spPr>
          <a:xfrm>
            <a:off x="6518842" y="5471410"/>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Pervasive Thermography</a:t>
            </a:r>
          </a:p>
        </p:txBody>
      </p:sp>
      <p:sp>
        <p:nvSpPr>
          <p:cNvPr id="32" name="TextBox 31"/>
          <p:cNvSpPr txBox="1"/>
          <p:nvPr/>
        </p:nvSpPr>
        <p:spPr>
          <a:xfrm>
            <a:off x="1740423" y="774287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BodyVis</a:t>
            </a:r>
          </a:p>
        </p:txBody>
      </p:sp>
      <p:sp>
        <p:nvSpPr>
          <p:cNvPr id="33" name="TextBox 32"/>
          <p:cNvSpPr txBox="1"/>
          <p:nvPr/>
        </p:nvSpPr>
        <p:spPr>
          <a:xfrm>
            <a:off x="4129885" y="774287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Star Wars</a:t>
            </a:r>
          </a:p>
        </p:txBody>
      </p:sp>
      <p:sp>
        <p:nvSpPr>
          <p:cNvPr id="34" name="TextBox 33"/>
          <p:cNvSpPr txBox="1"/>
          <p:nvPr/>
        </p:nvSpPr>
        <p:spPr>
          <a:xfrm>
            <a:off x="6500090" y="774287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Red Guy Face</a:t>
            </a:r>
          </a:p>
        </p:txBody>
      </p:sp>
      <p:sp>
        <p:nvSpPr>
          <p:cNvPr id="36" name="TextBox 35"/>
          <p:cNvSpPr txBox="1"/>
          <p:nvPr/>
        </p:nvSpPr>
        <p:spPr>
          <a:xfrm>
            <a:off x="626589" y="5923836"/>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38" name="TextBox 37"/>
          <p:cNvSpPr txBox="1"/>
          <p:nvPr/>
        </p:nvSpPr>
        <p:spPr>
          <a:xfrm>
            <a:off x="614518" y="6493648"/>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4" name="Picture 3"/>
          <p:cNvPicPr>
            <a:picLocks noChangeAspect="1"/>
          </p:cNvPicPr>
          <p:nvPr/>
        </p:nvPicPr>
        <p:blipFill>
          <a:blip r:embed="rId10"/>
          <a:stretch>
            <a:fillRect/>
          </a:stretch>
        </p:blipFill>
        <p:spPr>
          <a:xfrm>
            <a:off x="111334" y="6569579"/>
            <a:ext cx="566928" cy="447685"/>
          </a:xfrm>
          <a:prstGeom prst="rect">
            <a:avLst/>
          </a:prstGeom>
        </p:spPr>
      </p:pic>
      <p:sp>
        <p:nvSpPr>
          <p:cNvPr id="39" name="TextBox 38"/>
          <p:cNvSpPr txBox="1"/>
          <p:nvPr/>
        </p:nvSpPr>
        <p:spPr>
          <a:xfrm>
            <a:off x="0" y="7132888"/>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40" name="Picture 39"/>
          <p:cNvPicPr>
            <a:picLocks noChangeAspect="1"/>
          </p:cNvPicPr>
          <p:nvPr/>
        </p:nvPicPr>
        <p:blipFill rotWithShape="1">
          <a:blip r:embed="rId6"/>
          <a:srcRect l="10406" t="6803" r="3116" b="11564"/>
          <a:stretch/>
        </p:blipFill>
        <p:spPr>
          <a:xfrm>
            <a:off x="101328" y="7454126"/>
            <a:ext cx="559432" cy="456679"/>
          </a:xfrm>
          <a:prstGeom prst="rect">
            <a:avLst/>
          </a:prstGeom>
        </p:spPr>
      </p:pic>
      <p:pic>
        <p:nvPicPr>
          <p:cNvPr id="41" name="Picture 40"/>
          <p:cNvPicPr>
            <a:picLocks noChangeAspect="1"/>
          </p:cNvPicPr>
          <p:nvPr/>
        </p:nvPicPr>
        <p:blipFill rotWithShape="1">
          <a:blip r:embed="rId5"/>
          <a:srcRect l="719" t="9680" r="1867" b="8686"/>
          <a:stretch/>
        </p:blipFill>
        <p:spPr>
          <a:xfrm>
            <a:off x="781827" y="7459114"/>
            <a:ext cx="553320" cy="451691"/>
          </a:xfrm>
          <a:prstGeom prst="rect">
            <a:avLst/>
          </a:prstGeom>
        </p:spPr>
      </p:pic>
      <p:pic>
        <p:nvPicPr>
          <p:cNvPr id="42" name="Picture 41"/>
          <p:cNvPicPr>
            <a:picLocks noChangeAspect="1"/>
          </p:cNvPicPr>
          <p:nvPr/>
        </p:nvPicPr>
        <p:blipFill rotWithShape="1">
          <a:blip r:embed="rId4"/>
          <a:srcRect t="10204" r="998" b="8163"/>
          <a:stretch/>
        </p:blipFill>
        <p:spPr>
          <a:xfrm>
            <a:off x="99886" y="8031384"/>
            <a:ext cx="560874" cy="457856"/>
          </a:xfrm>
          <a:prstGeom prst="rect">
            <a:avLst/>
          </a:prstGeom>
        </p:spPr>
      </p:pic>
      <p:pic>
        <p:nvPicPr>
          <p:cNvPr id="43" name="Picture 42"/>
          <p:cNvPicPr>
            <a:picLocks noChangeAspect="1"/>
          </p:cNvPicPr>
          <p:nvPr/>
        </p:nvPicPr>
        <p:blipFill rotWithShape="1">
          <a:blip r:embed="rId7"/>
          <a:srcRect l="389" t="9775" r="-389" b="12024"/>
          <a:stretch/>
        </p:blipFill>
        <p:spPr>
          <a:xfrm>
            <a:off x="774515" y="8031384"/>
            <a:ext cx="560873" cy="457856"/>
          </a:xfrm>
          <a:prstGeom prst="rect">
            <a:avLst/>
          </a:prstGeom>
        </p:spPr>
      </p:pic>
      <p:pic>
        <p:nvPicPr>
          <p:cNvPr id="44" name="Picture 43"/>
          <p:cNvPicPr>
            <a:picLocks noChangeAspect="1"/>
          </p:cNvPicPr>
          <p:nvPr/>
        </p:nvPicPr>
        <p:blipFill rotWithShape="1">
          <a:blip r:embed="rId3"/>
          <a:srcRect l="9158" t="9895" r="14734" b="8473"/>
          <a:stretch/>
        </p:blipFill>
        <p:spPr>
          <a:xfrm>
            <a:off x="1737115" y="8181110"/>
            <a:ext cx="2157723" cy="1761408"/>
          </a:xfrm>
          <a:prstGeom prst="rect">
            <a:avLst/>
          </a:prstGeom>
        </p:spPr>
      </p:pic>
      <p:pic>
        <p:nvPicPr>
          <p:cNvPr id="45" name="Picture 44"/>
          <p:cNvPicPr>
            <a:picLocks noChangeAspect="1"/>
          </p:cNvPicPr>
          <p:nvPr/>
        </p:nvPicPr>
        <p:blipFill rotWithShape="1">
          <a:blip r:embed="rId4"/>
          <a:srcRect t="10204" r="998" b="8163"/>
          <a:stretch/>
        </p:blipFill>
        <p:spPr>
          <a:xfrm>
            <a:off x="6518842" y="8181111"/>
            <a:ext cx="2157723" cy="1761407"/>
          </a:xfrm>
          <a:prstGeom prst="rect">
            <a:avLst/>
          </a:prstGeom>
        </p:spPr>
      </p:pic>
      <p:pic>
        <p:nvPicPr>
          <p:cNvPr id="46" name="Picture 45"/>
          <p:cNvPicPr>
            <a:picLocks noChangeAspect="1"/>
          </p:cNvPicPr>
          <p:nvPr/>
        </p:nvPicPr>
        <p:blipFill rotWithShape="1">
          <a:blip r:embed="rId5"/>
          <a:srcRect l="719" t="9680" r="1867" b="8686"/>
          <a:stretch/>
        </p:blipFill>
        <p:spPr>
          <a:xfrm>
            <a:off x="4127978" y="8181110"/>
            <a:ext cx="2157723" cy="1761408"/>
          </a:xfrm>
          <a:prstGeom prst="rect">
            <a:avLst/>
          </a:prstGeom>
        </p:spPr>
      </p:pic>
      <p:pic>
        <p:nvPicPr>
          <p:cNvPr id="47" name="Picture 46"/>
          <p:cNvPicPr>
            <a:picLocks noChangeAspect="1"/>
          </p:cNvPicPr>
          <p:nvPr/>
        </p:nvPicPr>
        <p:blipFill rotWithShape="1">
          <a:blip r:embed="rId6"/>
          <a:srcRect l="10406" t="6803" r="3116" b="11564"/>
          <a:stretch/>
        </p:blipFill>
        <p:spPr>
          <a:xfrm>
            <a:off x="1737115" y="10543310"/>
            <a:ext cx="2157723" cy="1761407"/>
          </a:xfrm>
          <a:prstGeom prst="rect">
            <a:avLst/>
          </a:prstGeom>
        </p:spPr>
      </p:pic>
      <p:pic>
        <p:nvPicPr>
          <p:cNvPr id="48" name="Picture 47"/>
          <p:cNvPicPr>
            <a:picLocks noChangeAspect="1"/>
          </p:cNvPicPr>
          <p:nvPr/>
        </p:nvPicPr>
        <p:blipFill rotWithShape="1">
          <a:blip r:embed="rId7"/>
          <a:srcRect l="389" t="9775" r="-389" b="12024"/>
          <a:stretch/>
        </p:blipFill>
        <p:spPr>
          <a:xfrm>
            <a:off x="4127978" y="10543310"/>
            <a:ext cx="2157723" cy="1761407"/>
          </a:xfrm>
          <a:prstGeom prst="rect">
            <a:avLst/>
          </a:prstGeom>
        </p:spPr>
      </p:pic>
      <p:pic>
        <p:nvPicPr>
          <p:cNvPr id="49" name="Picture 48"/>
          <p:cNvPicPr>
            <a:picLocks noChangeAspect="1"/>
          </p:cNvPicPr>
          <p:nvPr/>
        </p:nvPicPr>
        <p:blipFill rotWithShape="1">
          <a:blip r:embed="rId8"/>
          <a:srcRect b="20645"/>
          <a:stretch/>
        </p:blipFill>
        <p:spPr>
          <a:xfrm>
            <a:off x="6515534" y="10563326"/>
            <a:ext cx="2157723" cy="1761407"/>
          </a:xfrm>
          <a:prstGeom prst="rect">
            <a:avLst/>
          </a:prstGeom>
        </p:spPr>
      </p:pic>
      <p:sp>
        <p:nvSpPr>
          <p:cNvPr id="50" name="TextBox 49"/>
          <p:cNvSpPr txBox="1"/>
          <p:nvPr/>
        </p:nvSpPr>
        <p:spPr>
          <a:xfrm>
            <a:off x="1737115" y="995097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SharedPhys</a:t>
            </a:r>
            <a:endParaRPr lang="en-US" sz="1600" dirty="0">
              <a:solidFill>
                <a:srgbClr val="212830"/>
              </a:solidFill>
              <a:latin typeface="Segoe UI Light" panose="020B0502040204020203" pitchFamily="34" charset="0"/>
            </a:endParaRPr>
          </a:p>
        </p:txBody>
      </p:sp>
      <p:sp>
        <p:nvSpPr>
          <p:cNvPr id="51" name="TextBox 50"/>
          <p:cNvSpPr txBox="1"/>
          <p:nvPr/>
        </p:nvSpPr>
        <p:spPr>
          <a:xfrm>
            <a:off x="4127977" y="995097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ILikeThisShirt</a:t>
            </a:r>
            <a:endParaRPr lang="en-US" sz="1600" dirty="0">
              <a:solidFill>
                <a:srgbClr val="212830"/>
              </a:solidFill>
              <a:latin typeface="Segoe UI Light" panose="020B0502040204020203" pitchFamily="34" charset="0"/>
            </a:endParaRPr>
          </a:p>
        </p:txBody>
      </p:sp>
      <p:sp>
        <p:nvSpPr>
          <p:cNvPr id="52" name="TextBox 51"/>
          <p:cNvSpPr txBox="1"/>
          <p:nvPr/>
        </p:nvSpPr>
        <p:spPr>
          <a:xfrm>
            <a:off x="6515534" y="9950970"/>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Pervasive Thermography</a:t>
            </a:r>
          </a:p>
        </p:txBody>
      </p:sp>
      <p:sp>
        <p:nvSpPr>
          <p:cNvPr id="53" name="TextBox 52"/>
          <p:cNvSpPr txBox="1"/>
          <p:nvPr/>
        </p:nvSpPr>
        <p:spPr>
          <a:xfrm>
            <a:off x="1737115" y="1232986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BodyVis</a:t>
            </a:r>
          </a:p>
        </p:txBody>
      </p:sp>
      <p:sp>
        <p:nvSpPr>
          <p:cNvPr id="54" name="TextBox 53"/>
          <p:cNvSpPr txBox="1"/>
          <p:nvPr/>
        </p:nvSpPr>
        <p:spPr>
          <a:xfrm>
            <a:off x="4126577" y="1232986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Star Wars</a:t>
            </a:r>
          </a:p>
        </p:txBody>
      </p:sp>
      <p:sp>
        <p:nvSpPr>
          <p:cNvPr id="55" name="TextBox 54"/>
          <p:cNvSpPr txBox="1"/>
          <p:nvPr/>
        </p:nvSpPr>
        <p:spPr>
          <a:xfrm>
            <a:off x="6496782" y="1232986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Red Guy Face</a:t>
            </a:r>
          </a:p>
        </p:txBody>
      </p:sp>
    </p:spTree>
    <p:extLst>
      <p:ext uri="{BB962C8B-B14F-4D97-AF65-F5344CB8AC3E}">
        <p14:creationId xmlns:p14="http://schemas.microsoft.com/office/powerpoint/2010/main" val="1214956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2191544"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240088"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517231"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683106"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54417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sp>
        <p:nvSpPr>
          <p:cNvPr id="31" name="TextBox 30"/>
          <p:cNvSpPr txBox="1"/>
          <p:nvPr/>
        </p:nvSpPr>
        <p:spPr>
          <a:xfrm>
            <a:off x="1728788" y="3220172"/>
            <a:ext cx="404812" cy="307777"/>
          </a:xfrm>
          <a:prstGeom prst="rect">
            <a:avLst/>
          </a:prstGeom>
          <a:noFill/>
        </p:spPr>
        <p:txBody>
          <a:bodyPr wrap="square" lIns="0" rIns="0" rtlCol="0">
            <a:spAutoFit/>
          </a:bodyPr>
          <a:lstStyle/>
          <a:p>
            <a:r>
              <a:rPr lang="en-US" sz="1400" dirty="0">
                <a:solidFill>
                  <a:schemeClr val="tx1">
                    <a:lumMod val="85000"/>
                    <a:lumOff val="15000"/>
                  </a:schemeClr>
                </a:solidFill>
                <a:latin typeface="Segoe UI Semibold" panose="020B0702040204020203" pitchFamily="34" charset="0"/>
              </a:rPr>
              <a:t>All</a:t>
            </a:r>
          </a:p>
        </p:txBody>
      </p:sp>
      <p:pic>
        <p:nvPicPr>
          <p:cNvPr id="14" name="Picture 13"/>
          <p:cNvPicPr>
            <a:picLocks noChangeAspect="1"/>
          </p:cNvPicPr>
          <p:nvPr/>
        </p:nvPicPr>
        <p:blipFill rotWithShape="1">
          <a:blip r:embed="rId3"/>
          <a:srcRect l="9158" t="9895" r="14734" b="8473"/>
          <a:stretch/>
        </p:blipFill>
        <p:spPr>
          <a:xfrm>
            <a:off x="1740422" y="3697334"/>
            <a:ext cx="2331720" cy="1903446"/>
          </a:xfrm>
          <a:prstGeom prst="rect">
            <a:avLst/>
          </a:prstGeom>
        </p:spPr>
      </p:pic>
      <p:pic>
        <p:nvPicPr>
          <p:cNvPr id="15" name="Picture 14"/>
          <p:cNvPicPr>
            <a:picLocks noChangeAspect="1"/>
          </p:cNvPicPr>
          <p:nvPr/>
        </p:nvPicPr>
        <p:blipFill rotWithShape="1">
          <a:blip r:embed="rId4"/>
          <a:srcRect t="10204" r="998" b="8163"/>
          <a:stretch/>
        </p:blipFill>
        <p:spPr>
          <a:xfrm>
            <a:off x="6404108" y="3697335"/>
            <a:ext cx="2331720" cy="1903445"/>
          </a:xfrm>
          <a:prstGeom prst="rect">
            <a:avLst/>
          </a:prstGeom>
        </p:spPr>
      </p:pic>
      <p:pic>
        <p:nvPicPr>
          <p:cNvPr id="16" name="Picture 15"/>
          <p:cNvPicPr>
            <a:picLocks noChangeAspect="1"/>
          </p:cNvPicPr>
          <p:nvPr/>
        </p:nvPicPr>
        <p:blipFill rotWithShape="1">
          <a:blip r:embed="rId5"/>
          <a:srcRect l="719" t="9680" r="1867" b="8686"/>
          <a:stretch/>
        </p:blipFill>
        <p:spPr>
          <a:xfrm>
            <a:off x="4072265" y="3697334"/>
            <a:ext cx="2331720" cy="1903446"/>
          </a:xfrm>
          <a:prstGeom prst="rect">
            <a:avLst/>
          </a:prstGeom>
        </p:spPr>
      </p:pic>
      <p:pic>
        <p:nvPicPr>
          <p:cNvPr id="17" name="Picture 16"/>
          <p:cNvPicPr>
            <a:picLocks noChangeAspect="1"/>
          </p:cNvPicPr>
          <p:nvPr/>
        </p:nvPicPr>
        <p:blipFill rotWithShape="1">
          <a:blip r:embed="rId6"/>
          <a:srcRect l="10406" t="6803" r="3116" b="11564"/>
          <a:stretch/>
        </p:blipFill>
        <p:spPr>
          <a:xfrm>
            <a:off x="1740422" y="5485287"/>
            <a:ext cx="2331720" cy="1903445"/>
          </a:xfrm>
          <a:prstGeom prst="rect">
            <a:avLst/>
          </a:prstGeom>
        </p:spPr>
      </p:pic>
      <p:pic>
        <p:nvPicPr>
          <p:cNvPr id="27" name="Picture 26"/>
          <p:cNvPicPr>
            <a:picLocks noChangeAspect="1"/>
          </p:cNvPicPr>
          <p:nvPr/>
        </p:nvPicPr>
        <p:blipFill rotWithShape="1">
          <a:blip r:embed="rId7"/>
          <a:srcRect l="389" t="9775" r="-389" b="12024"/>
          <a:stretch/>
        </p:blipFill>
        <p:spPr>
          <a:xfrm>
            <a:off x="4070611" y="5467985"/>
            <a:ext cx="2331720" cy="1903445"/>
          </a:xfrm>
          <a:prstGeom prst="rect">
            <a:avLst/>
          </a:prstGeom>
        </p:spPr>
      </p:pic>
      <p:pic>
        <p:nvPicPr>
          <p:cNvPr id="28" name="Picture 27"/>
          <p:cNvPicPr>
            <a:picLocks noChangeAspect="1"/>
          </p:cNvPicPr>
          <p:nvPr/>
        </p:nvPicPr>
        <p:blipFill rotWithShape="1">
          <a:blip r:embed="rId8"/>
          <a:srcRect b="20645"/>
          <a:stretch/>
        </p:blipFill>
        <p:spPr>
          <a:xfrm>
            <a:off x="6400800" y="5505303"/>
            <a:ext cx="2331720" cy="1903445"/>
          </a:xfrm>
          <a:prstGeom prst="rect">
            <a:avLst/>
          </a:prstGeom>
        </p:spPr>
      </p:pic>
      <p:sp>
        <p:nvSpPr>
          <p:cNvPr id="29" name="TextBox 28"/>
          <p:cNvSpPr txBox="1"/>
          <p:nvPr/>
        </p:nvSpPr>
        <p:spPr>
          <a:xfrm>
            <a:off x="35232" y="3657600"/>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639959"/>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5987429"/>
            <a:ext cx="565949" cy="466526"/>
          </a:xfrm>
          <a:prstGeom prst="rect">
            <a:avLst/>
          </a:prstGeom>
        </p:spPr>
      </p:pic>
      <p:sp>
        <p:nvSpPr>
          <p:cNvPr id="36" name="TextBox 35"/>
          <p:cNvSpPr txBox="1"/>
          <p:nvPr/>
        </p:nvSpPr>
        <p:spPr>
          <a:xfrm>
            <a:off x="626589" y="5923836"/>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38" name="TextBox 37"/>
          <p:cNvSpPr txBox="1"/>
          <p:nvPr/>
        </p:nvSpPr>
        <p:spPr>
          <a:xfrm>
            <a:off x="614518" y="6493648"/>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4" name="Picture 3"/>
          <p:cNvPicPr>
            <a:picLocks noChangeAspect="1"/>
          </p:cNvPicPr>
          <p:nvPr/>
        </p:nvPicPr>
        <p:blipFill>
          <a:blip r:embed="rId10"/>
          <a:stretch>
            <a:fillRect/>
          </a:stretch>
        </p:blipFill>
        <p:spPr>
          <a:xfrm>
            <a:off x="111334" y="6569579"/>
            <a:ext cx="566928" cy="447685"/>
          </a:xfrm>
          <a:prstGeom prst="rect">
            <a:avLst/>
          </a:prstGeom>
        </p:spPr>
      </p:pic>
      <p:sp>
        <p:nvSpPr>
          <p:cNvPr id="39" name="TextBox 38"/>
          <p:cNvSpPr txBox="1"/>
          <p:nvPr/>
        </p:nvSpPr>
        <p:spPr>
          <a:xfrm>
            <a:off x="0" y="7132888"/>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40" name="Picture 39"/>
          <p:cNvPicPr>
            <a:picLocks noChangeAspect="1"/>
          </p:cNvPicPr>
          <p:nvPr/>
        </p:nvPicPr>
        <p:blipFill rotWithShape="1">
          <a:blip r:embed="rId6"/>
          <a:srcRect l="10406" t="6803" r="3116" b="11564"/>
          <a:stretch/>
        </p:blipFill>
        <p:spPr>
          <a:xfrm>
            <a:off x="101328" y="7454126"/>
            <a:ext cx="559432" cy="456679"/>
          </a:xfrm>
          <a:prstGeom prst="rect">
            <a:avLst/>
          </a:prstGeom>
        </p:spPr>
      </p:pic>
      <p:pic>
        <p:nvPicPr>
          <p:cNvPr id="41" name="Picture 40"/>
          <p:cNvPicPr>
            <a:picLocks noChangeAspect="1"/>
          </p:cNvPicPr>
          <p:nvPr/>
        </p:nvPicPr>
        <p:blipFill rotWithShape="1">
          <a:blip r:embed="rId5"/>
          <a:srcRect l="719" t="9680" r="1867" b="8686"/>
          <a:stretch/>
        </p:blipFill>
        <p:spPr>
          <a:xfrm>
            <a:off x="781827" y="7459114"/>
            <a:ext cx="553320" cy="451691"/>
          </a:xfrm>
          <a:prstGeom prst="rect">
            <a:avLst/>
          </a:prstGeom>
        </p:spPr>
      </p:pic>
      <p:pic>
        <p:nvPicPr>
          <p:cNvPr id="42" name="Picture 41"/>
          <p:cNvPicPr>
            <a:picLocks noChangeAspect="1"/>
          </p:cNvPicPr>
          <p:nvPr/>
        </p:nvPicPr>
        <p:blipFill rotWithShape="1">
          <a:blip r:embed="rId4"/>
          <a:srcRect t="10204" r="998" b="8163"/>
          <a:stretch/>
        </p:blipFill>
        <p:spPr>
          <a:xfrm>
            <a:off x="99886" y="8031384"/>
            <a:ext cx="560874" cy="457856"/>
          </a:xfrm>
          <a:prstGeom prst="rect">
            <a:avLst/>
          </a:prstGeom>
        </p:spPr>
      </p:pic>
      <p:pic>
        <p:nvPicPr>
          <p:cNvPr id="43" name="Picture 42"/>
          <p:cNvPicPr>
            <a:picLocks noChangeAspect="1"/>
          </p:cNvPicPr>
          <p:nvPr/>
        </p:nvPicPr>
        <p:blipFill rotWithShape="1">
          <a:blip r:embed="rId7"/>
          <a:srcRect l="389" t="9775" r="-389" b="12024"/>
          <a:stretch/>
        </p:blipFill>
        <p:spPr>
          <a:xfrm>
            <a:off x="774515" y="8031384"/>
            <a:ext cx="560873" cy="457856"/>
          </a:xfrm>
          <a:prstGeom prst="rect">
            <a:avLst/>
          </a:prstGeom>
        </p:spPr>
      </p:pic>
      <p:pic>
        <p:nvPicPr>
          <p:cNvPr id="44" name="Picture 43"/>
          <p:cNvPicPr>
            <a:picLocks noChangeAspect="1"/>
          </p:cNvPicPr>
          <p:nvPr/>
        </p:nvPicPr>
        <p:blipFill rotWithShape="1">
          <a:blip r:embed="rId3"/>
          <a:srcRect l="9158" t="9895" r="14734" b="8473"/>
          <a:stretch/>
        </p:blipFill>
        <p:spPr>
          <a:xfrm>
            <a:off x="1737114" y="7315200"/>
            <a:ext cx="2331720" cy="1903446"/>
          </a:xfrm>
          <a:prstGeom prst="rect">
            <a:avLst/>
          </a:prstGeom>
        </p:spPr>
      </p:pic>
      <p:pic>
        <p:nvPicPr>
          <p:cNvPr id="45" name="Picture 44"/>
          <p:cNvPicPr>
            <a:picLocks noChangeAspect="1"/>
          </p:cNvPicPr>
          <p:nvPr/>
        </p:nvPicPr>
        <p:blipFill rotWithShape="1">
          <a:blip r:embed="rId4"/>
          <a:srcRect t="10204" r="998" b="8163"/>
          <a:stretch/>
        </p:blipFill>
        <p:spPr>
          <a:xfrm>
            <a:off x="6400800" y="7315201"/>
            <a:ext cx="2331720" cy="1903445"/>
          </a:xfrm>
          <a:prstGeom prst="rect">
            <a:avLst/>
          </a:prstGeom>
        </p:spPr>
      </p:pic>
      <p:pic>
        <p:nvPicPr>
          <p:cNvPr id="46" name="Picture 45"/>
          <p:cNvPicPr>
            <a:picLocks noChangeAspect="1"/>
          </p:cNvPicPr>
          <p:nvPr/>
        </p:nvPicPr>
        <p:blipFill rotWithShape="1">
          <a:blip r:embed="rId5"/>
          <a:srcRect l="719" t="9680" r="1867" b="8686"/>
          <a:stretch/>
        </p:blipFill>
        <p:spPr>
          <a:xfrm>
            <a:off x="4068957" y="7315200"/>
            <a:ext cx="2331720" cy="1903446"/>
          </a:xfrm>
          <a:prstGeom prst="rect">
            <a:avLst/>
          </a:prstGeom>
        </p:spPr>
      </p:pic>
      <p:pic>
        <p:nvPicPr>
          <p:cNvPr id="47" name="Picture 46"/>
          <p:cNvPicPr>
            <a:picLocks noChangeAspect="1"/>
          </p:cNvPicPr>
          <p:nvPr/>
        </p:nvPicPr>
        <p:blipFill rotWithShape="1">
          <a:blip r:embed="rId6"/>
          <a:srcRect l="10406" t="6803" r="3116" b="11564"/>
          <a:stretch/>
        </p:blipFill>
        <p:spPr>
          <a:xfrm>
            <a:off x="1737115" y="9648577"/>
            <a:ext cx="2157723" cy="1761407"/>
          </a:xfrm>
          <a:prstGeom prst="rect">
            <a:avLst/>
          </a:prstGeom>
        </p:spPr>
      </p:pic>
      <p:pic>
        <p:nvPicPr>
          <p:cNvPr id="48" name="Picture 47"/>
          <p:cNvPicPr>
            <a:picLocks noChangeAspect="1"/>
          </p:cNvPicPr>
          <p:nvPr/>
        </p:nvPicPr>
        <p:blipFill rotWithShape="1">
          <a:blip r:embed="rId7"/>
          <a:srcRect l="389" t="9775" r="-389" b="12024"/>
          <a:stretch/>
        </p:blipFill>
        <p:spPr>
          <a:xfrm>
            <a:off x="4127978" y="9648577"/>
            <a:ext cx="2157723" cy="1761407"/>
          </a:xfrm>
          <a:prstGeom prst="rect">
            <a:avLst/>
          </a:prstGeom>
        </p:spPr>
      </p:pic>
      <p:pic>
        <p:nvPicPr>
          <p:cNvPr id="49" name="Picture 48"/>
          <p:cNvPicPr>
            <a:picLocks noChangeAspect="1"/>
          </p:cNvPicPr>
          <p:nvPr/>
        </p:nvPicPr>
        <p:blipFill rotWithShape="1">
          <a:blip r:embed="rId8"/>
          <a:srcRect b="20645"/>
          <a:stretch/>
        </p:blipFill>
        <p:spPr>
          <a:xfrm>
            <a:off x="6515534" y="9668593"/>
            <a:ext cx="2157723" cy="1761407"/>
          </a:xfrm>
          <a:prstGeom prst="rect">
            <a:avLst/>
          </a:prstGeom>
        </p:spPr>
      </p:pic>
    </p:spTree>
    <p:extLst>
      <p:ext uri="{BB962C8B-B14F-4D97-AF65-F5344CB8AC3E}">
        <p14:creationId xmlns:p14="http://schemas.microsoft.com/office/powerpoint/2010/main" val="3207020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5001" b="22499"/>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Tree>
    <p:extLst>
      <p:ext uri="{BB962C8B-B14F-4D97-AF65-F5344CB8AC3E}">
        <p14:creationId xmlns:p14="http://schemas.microsoft.com/office/powerpoint/2010/main" val="966088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1569660"/>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Individual Project </a:t>
            </a:r>
            <a:br>
              <a:rPr lang="en-US" sz="4800" b="1" cap="small" dirty="0">
                <a:solidFill>
                  <a:srgbClr val="212830"/>
                </a:solidFill>
                <a:latin typeface="Adelle Rg" panose="02000503060000020004" pitchFamily="2" charset="0"/>
              </a:rPr>
            </a:br>
            <a:r>
              <a:rPr lang="en-US" sz="4800" b="1" cap="small" dirty="0">
                <a:solidFill>
                  <a:srgbClr val="212830"/>
                </a:solidFill>
                <a:latin typeface="Adelle Rg" panose="02000503060000020004" pitchFamily="2" charset="0"/>
              </a:rPr>
              <a:t>Page Mocks</a:t>
            </a:r>
          </a:p>
        </p:txBody>
      </p:sp>
    </p:spTree>
    <p:extLst>
      <p:ext uri="{BB962C8B-B14F-4D97-AF65-F5344CB8AC3E}">
        <p14:creationId xmlns:p14="http://schemas.microsoft.com/office/powerpoint/2010/main" val="2537433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6" name="TextBox 5"/>
          <p:cNvSpPr txBox="1"/>
          <p:nvPr/>
        </p:nvSpPr>
        <p:spPr>
          <a:xfrm>
            <a:off x="76200" y="6567084"/>
            <a:ext cx="4724400" cy="5078313"/>
          </a:xfrm>
          <a:prstGeom prst="rect">
            <a:avLst/>
          </a:prstGeom>
          <a:noFill/>
        </p:spPr>
        <p:txBody>
          <a:bodyPr wrap="square" rtlCol="0">
            <a:spAutoFit/>
          </a:bodyPr>
          <a:lstStyle/>
          <a:p>
            <a:r>
              <a:rPr lang="en-US" sz="1800" dirty="0">
                <a:latin typeface="Segoe Condensed" panose="020B0606040200020203" pitchFamily="34" charset="0"/>
              </a:rPr>
              <a:t>As an interdisciplinary team from Computer Science, Education, and Information Studies, we are creating new types of learning experiences that incorporate wearable physiological sensing, electronic textiles, and information visualization. Using participatory design methods with local elementary school teachers and children, we have developed two new tools called BodyVis and </a:t>
            </a:r>
            <a:r>
              <a:rPr lang="en-US" sz="1800" dirty="0" err="1">
                <a:latin typeface="Segoe Condensed" panose="020B0606040200020203" pitchFamily="34" charset="0"/>
              </a:rPr>
              <a:t>SharedPhys</a:t>
            </a:r>
            <a:r>
              <a:rPr lang="en-US" sz="1800" dirty="0">
                <a:latin typeface="Segoe Condensed" panose="020B0606040200020203" pitchFamily="34" charset="0"/>
              </a:rPr>
              <a:t>. </a:t>
            </a:r>
          </a:p>
          <a:p>
            <a:endParaRPr lang="en-US" sz="1800" dirty="0">
              <a:latin typeface="Segoe Condensed" panose="020B0606040200020203" pitchFamily="34" charset="0"/>
            </a:endParaRPr>
          </a:p>
          <a:p>
            <a:r>
              <a:rPr lang="en-US" sz="1800" dirty="0">
                <a:latin typeface="Segoe Condensed" panose="020B0606040200020203" pitchFamily="34" charset="0"/>
              </a:rPr>
              <a:t>While our primary content area is the human body, we use the body and physical activity as a pathway to other STEM areas such as biology, health, and mathematics. Our initial work focuses on identifying key design considerations, exploring the understandability and aesthetics of our prototypes, and examining how BodyVis and </a:t>
            </a:r>
            <a:r>
              <a:rPr lang="en-US" sz="1800" dirty="0" err="1">
                <a:latin typeface="Segoe Condensed" panose="020B0606040200020203" pitchFamily="34" charset="0"/>
              </a:rPr>
              <a:t>SharedPhys</a:t>
            </a:r>
            <a:r>
              <a:rPr lang="en-US" sz="1800" dirty="0">
                <a:latin typeface="Segoe Condensed" panose="020B0606040200020203" pitchFamily="34" charset="0"/>
              </a:rPr>
              <a:t> engage children in learning and inquiry. </a:t>
            </a:r>
          </a:p>
          <a:p>
            <a:endParaRPr lang="en-US" sz="1800" dirty="0">
              <a:latin typeface="Segoe Condensed" panose="020B0606040200020203" pitchFamily="34" charset="0"/>
            </a:endParaRPr>
          </a:p>
        </p:txBody>
      </p:sp>
    </p:spTree>
    <p:extLst>
      <p:ext uri="{BB962C8B-B14F-4D97-AF65-F5344CB8AC3E}">
        <p14:creationId xmlns:p14="http://schemas.microsoft.com/office/powerpoint/2010/main" val="4229092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6" name="TextBox 5"/>
          <p:cNvSpPr txBox="1"/>
          <p:nvPr/>
        </p:nvSpPr>
        <p:spPr>
          <a:xfrm>
            <a:off x="76200" y="6656487"/>
            <a:ext cx="4724400" cy="5078313"/>
          </a:xfrm>
          <a:prstGeom prst="rect">
            <a:avLst/>
          </a:prstGeom>
          <a:noFill/>
        </p:spPr>
        <p:txBody>
          <a:bodyPr wrap="square" rtlCol="0">
            <a:spAutoFit/>
          </a:bodyPr>
          <a:lstStyle/>
          <a:p>
            <a:r>
              <a:rPr lang="en-US" sz="1800" dirty="0">
                <a:latin typeface="Segoe Condensed" panose="020B0606040200020203" pitchFamily="34" charset="0"/>
              </a:rPr>
              <a:t>As an interdisciplinary team from Computer Science, Education, and Information Studies, we are creating new types of learning experiences that incorporate wearable physiological sensing, electronic textiles, and information visualization. Using participatory design methods with local elementary school teachers and children, we have developed two new tools called BodyVis and </a:t>
            </a:r>
            <a:r>
              <a:rPr lang="en-US" sz="1800" dirty="0" err="1">
                <a:latin typeface="Segoe Condensed" panose="020B0606040200020203" pitchFamily="34" charset="0"/>
              </a:rPr>
              <a:t>SharedPhys</a:t>
            </a:r>
            <a:r>
              <a:rPr lang="en-US" sz="1800" dirty="0">
                <a:latin typeface="Segoe Condensed" panose="020B0606040200020203" pitchFamily="34" charset="0"/>
              </a:rPr>
              <a:t>. </a:t>
            </a:r>
          </a:p>
          <a:p>
            <a:endParaRPr lang="en-US" sz="1800" dirty="0">
              <a:latin typeface="Segoe Condensed" panose="020B0606040200020203" pitchFamily="34" charset="0"/>
            </a:endParaRPr>
          </a:p>
          <a:p>
            <a:r>
              <a:rPr lang="en-US" sz="1800" dirty="0">
                <a:latin typeface="Segoe Condensed" panose="020B0606040200020203" pitchFamily="34" charset="0"/>
              </a:rPr>
              <a:t>While our primary content area is the human body, we use the body and physical activity as a pathway to other STEM areas such as biology, health, and mathematics. Our initial work focuses on identifying key design considerations, exploring the understandability and aesthetics of our prototypes, and examining how BodyVis and </a:t>
            </a:r>
            <a:r>
              <a:rPr lang="en-US" sz="1800" dirty="0" err="1">
                <a:latin typeface="Segoe Condensed" panose="020B0606040200020203" pitchFamily="34" charset="0"/>
              </a:rPr>
              <a:t>SharedPhys</a:t>
            </a:r>
            <a:r>
              <a:rPr lang="en-US" sz="1800" dirty="0">
                <a:latin typeface="Segoe Condensed" panose="020B0606040200020203" pitchFamily="34" charset="0"/>
              </a:rPr>
              <a:t> engage children in learning and inquiry. </a:t>
            </a:r>
          </a:p>
          <a:p>
            <a:endParaRPr lang="en-US" sz="1800" dirty="0">
              <a:latin typeface="Segoe Condensed" panose="020B0606040200020203" pitchFamily="34" charset="0"/>
            </a:endParaRPr>
          </a:p>
        </p:txBody>
      </p:sp>
      <p:sp>
        <p:nvSpPr>
          <p:cNvPr id="10" name="TextBox 9"/>
          <p:cNvSpPr txBox="1"/>
          <p:nvPr/>
        </p:nvSpPr>
        <p:spPr>
          <a:xfrm>
            <a:off x="4572000" y="6791980"/>
            <a:ext cx="1564968" cy="523220"/>
          </a:xfrm>
          <a:prstGeom prst="rect">
            <a:avLst/>
          </a:prstGeom>
          <a:noFill/>
        </p:spPr>
        <p:txBody>
          <a:bodyPr wrap="square" rtlCol="0">
            <a:spAutoFit/>
          </a:bodyPr>
          <a:lstStyle/>
          <a:p>
            <a:r>
              <a:rPr lang="en-US" sz="1400" b="1" dirty="0">
                <a:latin typeface="Segoe Condensed" panose="020B0606040200020203" pitchFamily="34" charset="0"/>
              </a:rPr>
              <a:t>Photo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3" name="TextBox 12"/>
          <p:cNvSpPr txBox="1"/>
          <p:nvPr/>
        </p:nvSpPr>
        <p:spPr>
          <a:xfrm>
            <a:off x="4572000" y="3962400"/>
            <a:ext cx="1564968" cy="523220"/>
          </a:xfrm>
          <a:prstGeom prst="rect">
            <a:avLst/>
          </a:prstGeom>
          <a:noFill/>
        </p:spPr>
        <p:txBody>
          <a:bodyPr wrap="square" rtlCol="0">
            <a:spAutoFit/>
          </a:bodyPr>
          <a:lstStyle/>
          <a:p>
            <a:r>
              <a:rPr lang="en-US" sz="1400" b="1" dirty="0">
                <a:latin typeface="Segoe Condensed" panose="020B0606040200020203" pitchFamily="34" charset="0"/>
              </a:rPr>
              <a:t>Video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4" name="TextBox 13"/>
          <p:cNvSpPr txBox="1"/>
          <p:nvPr/>
        </p:nvSpPr>
        <p:spPr>
          <a:xfrm>
            <a:off x="83723" y="3887367"/>
            <a:ext cx="1564968" cy="307777"/>
          </a:xfrm>
          <a:prstGeom prst="rect">
            <a:avLst/>
          </a:prstGeom>
          <a:noFill/>
        </p:spPr>
        <p:txBody>
          <a:bodyPr wrap="square" rtlCol="0">
            <a:spAutoFit/>
          </a:bodyPr>
          <a:lstStyle/>
          <a:p>
            <a:r>
              <a:rPr lang="en-US" sz="1400" b="1" dirty="0">
                <a:latin typeface="Segoe Condensed" panose="020B0606040200020203" pitchFamily="34" charset="0"/>
              </a:rPr>
              <a:t>About</a:t>
            </a:r>
            <a:endParaRPr lang="en-US" sz="1400" dirty="0">
              <a:latin typeface="Segoe Condensed" panose="020B0606040200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1" y="7120844"/>
            <a:ext cx="1371600" cy="91496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3813" y="7120844"/>
            <a:ext cx="1370930" cy="9144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099362"/>
            <a:ext cx="609897" cy="9144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9903" y="8099362"/>
            <a:ext cx="609898" cy="91440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8756" y="7120844"/>
            <a:ext cx="1370931" cy="91440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58756" y="10048938"/>
            <a:ext cx="609898" cy="91440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8756" y="8099362"/>
            <a:ext cx="1370931" cy="914400"/>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8756" y="9067800"/>
            <a:ext cx="1370931" cy="91440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03813" y="8099362"/>
            <a:ext cx="1370931" cy="91440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03476" y="10065192"/>
            <a:ext cx="1370931" cy="91440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5346" y="10055043"/>
            <a:ext cx="1370931" cy="91440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8198" y="9082277"/>
            <a:ext cx="1370931" cy="914400"/>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03476" y="9082277"/>
            <a:ext cx="1370931" cy="914400"/>
          </a:xfrm>
          <a:prstGeom prst="rect">
            <a:avLst/>
          </a:prstGeom>
        </p:spPr>
      </p:pic>
    </p:spTree>
    <p:extLst>
      <p:ext uri="{BB962C8B-B14F-4D97-AF65-F5344CB8AC3E}">
        <p14:creationId xmlns:p14="http://schemas.microsoft.com/office/powerpoint/2010/main" val="3862779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0" name="TextBox 9"/>
          <p:cNvSpPr txBox="1"/>
          <p:nvPr/>
        </p:nvSpPr>
        <p:spPr>
          <a:xfrm>
            <a:off x="4572000" y="6791980"/>
            <a:ext cx="1564968" cy="523220"/>
          </a:xfrm>
          <a:prstGeom prst="rect">
            <a:avLst/>
          </a:prstGeom>
          <a:noFill/>
        </p:spPr>
        <p:txBody>
          <a:bodyPr wrap="square" rtlCol="0">
            <a:spAutoFit/>
          </a:bodyPr>
          <a:lstStyle/>
          <a:p>
            <a:r>
              <a:rPr lang="en-US" sz="1400" b="1" dirty="0">
                <a:latin typeface="Segoe Condensed" panose="020B0606040200020203" pitchFamily="34" charset="0"/>
              </a:rPr>
              <a:t>Photo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3" name="TextBox 12"/>
          <p:cNvSpPr txBox="1"/>
          <p:nvPr/>
        </p:nvSpPr>
        <p:spPr>
          <a:xfrm>
            <a:off x="4572000" y="3962400"/>
            <a:ext cx="1564968" cy="523220"/>
          </a:xfrm>
          <a:prstGeom prst="rect">
            <a:avLst/>
          </a:prstGeom>
          <a:noFill/>
        </p:spPr>
        <p:txBody>
          <a:bodyPr wrap="square" rtlCol="0">
            <a:spAutoFit/>
          </a:bodyPr>
          <a:lstStyle/>
          <a:p>
            <a:r>
              <a:rPr lang="en-US" sz="1400" b="1" dirty="0">
                <a:latin typeface="Segoe Condensed" panose="020B0606040200020203" pitchFamily="34" charset="0"/>
              </a:rPr>
              <a:t>Video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4" name="TextBox 13"/>
          <p:cNvSpPr txBox="1"/>
          <p:nvPr/>
        </p:nvSpPr>
        <p:spPr>
          <a:xfrm>
            <a:off x="83723" y="3887367"/>
            <a:ext cx="1564968" cy="307777"/>
          </a:xfrm>
          <a:prstGeom prst="rect">
            <a:avLst/>
          </a:prstGeom>
          <a:noFill/>
        </p:spPr>
        <p:txBody>
          <a:bodyPr wrap="square" rtlCol="0">
            <a:spAutoFit/>
          </a:bodyPr>
          <a:lstStyle/>
          <a:p>
            <a:r>
              <a:rPr lang="en-US" sz="1400" b="1" dirty="0">
                <a:latin typeface="Segoe Condensed" panose="020B0606040200020203" pitchFamily="34" charset="0"/>
              </a:rPr>
              <a:t>About</a:t>
            </a:r>
            <a:endParaRPr lang="en-US" sz="1400" dirty="0">
              <a:latin typeface="Segoe Condensed" panose="020B0606040200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1" y="7120844"/>
            <a:ext cx="1371600" cy="91496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3813" y="7120844"/>
            <a:ext cx="1370930" cy="9144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099362"/>
            <a:ext cx="609897" cy="9144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9903" y="8099362"/>
            <a:ext cx="609898" cy="91440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8756" y="7120844"/>
            <a:ext cx="1370931" cy="91440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50451" y="9570949"/>
            <a:ext cx="609898" cy="91440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8756" y="8099362"/>
            <a:ext cx="1370931" cy="914400"/>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8756" y="9067800"/>
            <a:ext cx="1370931" cy="91440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03813" y="8099362"/>
            <a:ext cx="1370931" cy="91440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03476" y="10065192"/>
            <a:ext cx="1370931" cy="91440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5346" y="10055043"/>
            <a:ext cx="1370931" cy="91440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8198" y="9082277"/>
            <a:ext cx="1370931" cy="914400"/>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03476" y="9082277"/>
            <a:ext cx="1370931" cy="914400"/>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8756" y="10065192"/>
            <a:ext cx="1370931" cy="914400"/>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3719" y="11049000"/>
            <a:ext cx="1371600" cy="914965"/>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9331" y="11049000"/>
            <a:ext cx="1370930" cy="9144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3718" y="12027518"/>
            <a:ext cx="609897" cy="914400"/>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5421" y="12027518"/>
            <a:ext cx="609898" cy="91440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4274" y="11049000"/>
            <a:ext cx="1370931" cy="91440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4274" y="12027518"/>
            <a:ext cx="1370931" cy="914400"/>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4274" y="12995956"/>
            <a:ext cx="1370931" cy="91440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99331" y="12027518"/>
            <a:ext cx="1370931" cy="9144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8994" y="13993348"/>
            <a:ext cx="1370931" cy="914400"/>
          </a:xfrm>
          <a:prstGeom prst="rect">
            <a:avLst/>
          </a:prstGeom>
        </p:spPr>
      </p:pic>
      <p:pic>
        <p:nvPicPr>
          <p:cNvPr id="36" name="Picture 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0864" y="13983199"/>
            <a:ext cx="1370931" cy="914400"/>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3716" y="13010433"/>
            <a:ext cx="1370931" cy="914400"/>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98994" y="13010433"/>
            <a:ext cx="1370931" cy="914400"/>
          </a:xfrm>
          <a:prstGeom prst="rect">
            <a:avLst/>
          </a:prstGeom>
        </p:spPr>
      </p:pic>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4274" y="13993348"/>
            <a:ext cx="1370931" cy="914400"/>
          </a:xfrm>
          <a:prstGeom prst="rect">
            <a:avLst/>
          </a:prstGeom>
        </p:spPr>
      </p:pic>
      <p:pic>
        <p:nvPicPr>
          <p:cNvPr id="40" name="Picture 39"/>
          <p:cNvPicPr>
            <a:picLocks noChangeAspect="1"/>
          </p:cNvPicPr>
          <p:nvPr/>
        </p:nvPicPr>
        <p:blipFill>
          <a:blip r:embed="rId17"/>
          <a:stretch>
            <a:fillRect/>
          </a:stretch>
        </p:blipFill>
        <p:spPr>
          <a:xfrm>
            <a:off x="152400" y="6952280"/>
            <a:ext cx="757084" cy="943832"/>
          </a:xfrm>
          <a:prstGeom prst="rect">
            <a:avLst/>
          </a:prstGeom>
          <a:ln w="6350">
            <a:solidFill>
              <a:schemeClr val="bg1">
                <a:lumMod val="50000"/>
              </a:schemeClr>
            </a:solidFill>
          </a:ln>
        </p:spPr>
      </p:pic>
      <p:sp>
        <p:nvSpPr>
          <p:cNvPr id="41" name="Rectangle 40"/>
          <p:cNvSpPr/>
          <p:nvPr/>
        </p:nvSpPr>
        <p:spPr>
          <a:xfrm>
            <a:off x="993497" y="6934200"/>
            <a:ext cx="3349904" cy="1161857"/>
          </a:xfrm>
          <a:prstGeom prst="rect">
            <a:avLst/>
          </a:prstGeom>
        </p:spPr>
        <p:txBody>
          <a:bodyPr wrap="square" lIns="0">
            <a:spAutoFit/>
          </a:bodyPr>
          <a:lstStyle/>
          <a:p>
            <a:r>
              <a:rPr lang="en-US" sz="1050" dirty="0">
                <a:latin typeface="Adelle" charset="0"/>
                <a:ea typeface="Adelle" charset="0"/>
                <a:cs typeface="Adelle" charset="0"/>
              </a:rPr>
              <a:t>SharedPhys: Live Physiological Sensing, Whole-Body Interaction, and Large-Screen Visualizations to Support Shared Inquiry Experiences</a:t>
            </a:r>
            <a:br>
              <a:rPr lang="en-US" sz="1100" dirty="0"/>
            </a:br>
            <a:r>
              <a:rPr lang="en-US" sz="900" dirty="0" err="1">
                <a:solidFill>
                  <a:srgbClr val="444444"/>
                </a:solidFill>
                <a:latin typeface="Adelle" charset="0"/>
                <a:ea typeface="Adelle" charset="0"/>
                <a:cs typeface="Adelle" charset="0"/>
              </a:rPr>
              <a:t>Seokbin</a:t>
            </a:r>
            <a:r>
              <a:rPr lang="en-US" sz="900" dirty="0">
                <a:solidFill>
                  <a:srgbClr val="444444"/>
                </a:solidFill>
                <a:latin typeface="Adelle" charset="0"/>
                <a:ea typeface="Adelle" charset="0"/>
                <a:cs typeface="Adelle" charset="0"/>
              </a:rPr>
              <a:t> Kang, Leyla </a:t>
            </a:r>
            <a:r>
              <a:rPr lang="en-US" sz="900" dirty="0" err="1">
                <a:solidFill>
                  <a:srgbClr val="444444"/>
                </a:solidFill>
                <a:latin typeface="Adelle" charset="0"/>
                <a:ea typeface="Adelle" charset="0"/>
                <a:cs typeface="Adelle" charset="0"/>
              </a:rPr>
              <a:t>Norooz</a:t>
            </a:r>
            <a:r>
              <a:rPr lang="en-US" sz="900" dirty="0">
                <a:solidFill>
                  <a:srgbClr val="444444"/>
                </a:solidFill>
                <a:latin typeface="Adelle" charset="0"/>
                <a:ea typeface="Adelle" charset="0"/>
                <a:cs typeface="Adelle" charset="0"/>
              </a:rPr>
              <a:t>, Vanessa </a:t>
            </a:r>
            <a:r>
              <a:rPr lang="en-US" sz="900" dirty="0" err="1">
                <a:solidFill>
                  <a:srgbClr val="444444"/>
                </a:solidFill>
                <a:latin typeface="Adelle" charset="0"/>
                <a:ea typeface="Adelle" charset="0"/>
                <a:cs typeface="Adelle" charset="0"/>
              </a:rPr>
              <a:t>Oguamanam</a:t>
            </a:r>
            <a:r>
              <a:rPr lang="en-US" sz="900" dirty="0">
                <a:solidFill>
                  <a:srgbClr val="444444"/>
                </a:solidFill>
                <a:latin typeface="Adelle" charset="0"/>
                <a:ea typeface="Adelle" charset="0"/>
                <a:cs typeface="Adelle" charset="0"/>
              </a:rPr>
              <a:t>, </a:t>
            </a:r>
            <a:r>
              <a:rPr lang="en-US" sz="900" dirty="0" err="1">
                <a:solidFill>
                  <a:srgbClr val="444444"/>
                </a:solidFill>
                <a:latin typeface="Adelle" charset="0"/>
                <a:ea typeface="Adelle" charset="0"/>
                <a:cs typeface="Adelle" charset="0"/>
              </a:rPr>
              <a:t>Angelisa</a:t>
            </a:r>
            <a:r>
              <a:rPr lang="en-US" sz="900" dirty="0">
                <a:solidFill>
                  <a:srgbClr val="444444"/>
                </a:solidFill>
                <a:latin typeface="Adelle" charset="0"/>
                <a:ea typeface="Adelle" charset="0"/>
                <a:cs typeface="Adelle" charset="0"/>
              </a:rPr>
              <a:t> Plane, Tamara L. Clegg, Jon E. Froehlich</a:t>
            </a:r>
            <a:br>
              <a:rPr lang="en-US" sz="1100" dirty="0"/>
            </a:br>
            <a:r>
              <a:rPr lang="en-US" sz="1000" dirty="0">
                <a:solidFill>
                  <a:srgbClr val="7F7F7F"/>
                </a:solidFill>
                <a:latin typeface="SegoeUILightWeb" charset="0"/>
              </a:rPr>
              <a:t>Proceedings of IDC 2016 </a:t>
            </a:r>
            <a:r>
              <a:rPr lang="en-US" sz="1000" i="1" dirty="0">
                <a:solidFill>
                  <a:srgbClr val="7F7F7F"/>
                </a:solidFill>
                <a:latin typeface="SegoeUILightWeb" charset="0"/>
              </a:rPr>
              <a:t>To Appear</a:t>
            </a:r>
            <a:br>
              <a:rPr lang="en-US" sz="1000" dirty="0"/>
            </a:br>
            <a:endParaRPr lang="en-US" sz="1000" dirty="0"/>
          </a:p>
        </p:txBody>
      </p:sp>
      <p:pic>
        <p:nvPicPr>
          <p:cNvPr id="42" name="Picture 41"/>
          <p:cNvPicPr>
            <a:picLocks noChangeAspect="1"/>
          </p:cNvPicPr>
          <p:nvPr/>
        </p:nvPicPr>
        <p:blipFill>
          <a:blip r:embed="rId18"/>
          <a:stretch>
            <a:fillRect/>
          </a:stretch>
        </p:blipFill>
        <p:spPr>
          <a:xfrm>
            <a:off x="195071" y="8460099"/>
            <a:ext cx="714413" cy="885872"/>
          </a:xfrm>
          <a:prstGeom prst="rect">
            <a:avLst/>
          </a:prstGeom>
          <a:ln w="6350">
            <a:solidFill>
              <a:schemeClr val="bg1">
                <a:lumMod val="50000"/>
              </a:schemeClr>
            </a:solidFill>
          </a:ln>
        </p:spPr>
      </p:pic>
      <p:sp>
        <p:nvSpPr>
          <p:cNvPr id="43" name="Rectangle 42"/>
          <p:cNvSpPr/>
          <p:nvPr/>
        </p:nvSpPr>
        <p:spPr>
          <a:xfrm>
            <a:off x="988310" y="8435946"/>
            <a:ext cx="3400890" cy="1154162"/>
          </a:xfrm>
          <a:prstGeom prst="rect">
            <a:avLst/>
          </a:prstGeom>
        </p:spPr>
        <p:txBody>
          <a:bodyPr wrap="square" lIns="0">
            <a:spAutoFit/>
          </a:bodyPr>
          <a:lstStyle/>
          <a:p>
            <a:r>
              <a:rPr lang="en-US" sz="1050" dirty="0">
                <a:latin typeface="Adelle" charset="0"/>
                <a:ea typeface="Adelle" charset="0"/>
                <a:cs typeface="Adelle" charset="0"/>
              </a:rPr>
              <a:t>BodyVis: A New Approach to Body Learning Through Wearable Sensing and Visualization</a:t>
            </a:r>
            <a:br>
              <a:rPr lang="en-US" sz="1200" dirty="0"/>
            </a:br>
            <a:r>
              <a:rPr lang="en-US" sz="1050" dirty="0">
                <a:solidFill>
                  <a:srgbClr val="000000"/>
                </a:solidFill>
                <a:latin typeface="SegoeUILightWeb" charset="0"/>
              </a:rPr>
              <a:t>Leyla Norooz, Matthew Mauriello, Anita Jorgensen, Brenna McNally, </a:t>
            </a:r>
            <a:r>
              <a:rPr lang="en-US" sz="1050" dirty="0">
                <a:solidFill>
                  <a:srgbClr val="000000"/>
                </a:solidFill>
                <a:latin typeface="SegoeUISemiboldWeb" charset="0"/>
              </a:rPr>
              <a:t>Jon E. Froehlich</a:t>
            </a:r>
            <a:br>
              <a:rPr lang="en-US" sz="1050" dirty="0"/>
            </a:br>
            <a:r>
              <a:rPr lang="en-US" sz="900" dirty="0">
                <a:solidFill>
                  <a:srgbClr val="7F7F7F"/>
                </a:solidFill>
                <a:latin typeface="SegoeUILightWeb" charset="0"/>
              </a:rPr>
              <a:t>Proceedings of CHI 2015 | </a:t>
            </a:r>
            <a:r>
              <a:rPr lang="en-US" sz="900" dirty="0">
                <a:solidFill>
                  <a:srgbClr val="C25059"/>
                </a:solidFill>
                <a:latin typeface="SegoeUILightWeb" charset="0"/>
              </a:rPr>
              <a:t>Best Paper Honorable Mention</a:t>
            </a:r>
            <a:r>
              <a:rPr lang="en-US" sz="900" dirty="0">
                <a:solidFill>
                  <a:srgbClr val="7F7F7F"/>
                </a:solidFill>
                <a:latin typeface="SegoeUILightWeb" charset="0"/>
              </a:rPr>
              <a:t> | Acceptance Rate: 23% (495/2150)</a:t>
            </a:r>
            <a:br>
              <a:rPr lang="en-US" sz="900" dirty="0"/>
            </a:br>
            <a:endParaRPr lang="en-US" sz="900" dirty="0"/>
          </a:p>
        </p:txBody>
      </p:sp>
    </p:spTree>
    <p:extLst>
      <p:ext uri="{BB962C8B-B14F-4D97-AF65-F5344CB8AC3E}">
        <p14:creationId xmlns:p14="http://schemas.microsoft.com/office/powerpoint/2010/main" val="992213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572000" y="3962400"/>
            <a:ext cx="1564968" cy="523220"/>
          </a:xfrm>
          <a:prstGeom prst="rect">
            <a:avLst/>
          </a:prstGeom>
          <a:noFill/>
        </p:spPr>
        <p:txBody>
          <a:bodyPr wrap="square" rtlCol="0">
            <a:spAutoFit/>
          </a:bodyPr>
          <a:lstStyle/>
          <a:p>
            <a:r>
              <a:rPr lang="en-US" sz="1400" b="1" dirty="0">
                <a:latin typeface="Segoe Condensed" panose="020B0606040200020203" pitchFamily="34" charset="0"/>
              </a:rPr>
              <a:t>Video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4" name="TextBox 13"/>
          <p:cNvSpPr txBox="1"/>
          <p:nvPr/>
        </p:nvSpPr>
        <p:spPr>
          <a:xfrm>
            <a:off x="83723" y="3887367"/>
            <a:ext cx="1564968" cy="307777"/>
          </a:xfrm>
          <a:prstGeom prst="rect">
            <a:avLst/>
          </a:prstGeom>
          <a:noFill/>
        </p:spPr>
        <p:txBody>
          <a:bodyPr wrap="square" rtlCol="0">
            <a:spAutoFit/>
          </a:bodyPr>
          <a:lstStyle/>
          <a:p>
            <a:r>
              <a:rPr lang="en-US" sz="1400" b="1" dirty="0">
                <a:latin typeface="Segoe Condensed" panose="020B0606040200020203" pitchFamily="34" charset="0"/>
              </a:rPr>
              <a:t>About</a:t>
            </a:r>
            <a:endParaRPr lang="en-US" sz="1400" dirty="0">
              <a:latin typeface="Segoe Condensed" panose="020B0606040200020203" pitchFamily="34" charset="0"/>
            </a:endParaRPr>
          </a:p>
        </p:txBody>
      </p:sp>
      <p:sp>
        <p:nvSpPr>
          <p:cNvPr id="10" name="TextBox 9"/>
          <p:cNvSpPr txBox="1"/>
          <p:nvPr/>
        </p:nvSpPr>
        <p:spPr>
          <a:xfrm>
            <a:off x="102076" y="6864820"/>
            <a:ext cx="2234683" cy="747128"/>
          </a:xfrm>
          <a:prstGeom prst="rect">
            <a:avLst/>
          </a:prstGeom>
          <a:noFill/>
        </p:spPr>
        <p:txBody>
          <a:bodyPr wrap="square" rtlCol="0">
            <a:spAutoFit/>
          </a:bodyPr>
          <a:lstStyle/>
          <a:p>
            <a:r>
              <a:rPr lang="en-US" sz="1400" b="1" dirty="0">
                <a:latin typeface="Segoe Condensed" panose="020B0606040200020203" pitchFamily="34" charset="0"/>
              </a:rPr>
              <a:t>Photo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677" y="7334419"/>
            <a:ext cx="1958565" cy="13065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881" y="7334419"/>
            <a:ext cx="1957608" cy="130571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675" y="8731686"/>
            <a:ext cx="870898" cy="130571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8553" y="8731686"/>
            <a:ext cx="870899" cy="130571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63589" y="7334419"/>
            <a:ext cx="1957610" cy="130571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63589" y="11515567"/>
            <a:ext cx="870899" cy="130571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63589" y="8731686"/>
            <a:ext cx="1957610" cy="1305710"/>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63589" y="10114559"/>
            <a:ext cx="1957610" cy="130571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38881" y="8731686"/>
            <a:ext cx="1957610" cy="130571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38400" y="11538777"/>
            <a:ext cx="1957610" cy="130571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8600" y="11524285"/>
            <a:ext cx="1957610" cy="130571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2672" y="10135231"/>
            <a:ext cx="1957610" cy="1305710"/>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38400" y="10135231"/>
            <a:ext cx="1957610" cy="130571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8501" y="11538777"/>
            <a:ext cx="870899" cy="1305710"/>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5122" y="7319236"/>
            <a:ext cx="1958565" cy="1306517"/>
          </a:xfrm>
          <a:prstGeom prst="rect">
            <a:avLst/>
          </a:prstGeom>
        </p:spPr>
      </p:pic>
      <p:pic>
        <p:nvPicPr>
          <p:cNvPr id="30" name="Picture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21045" y="11509102"/>
            <a:ext cx="1957610" cy="1305710"/>
          </a:xfrm>
          <a:prstGeom prst="rect">
            <a:avLst/>
          </a:prstGeom>
        </p:spPr>
      </p:pic>
      <p:pic>
        <p:nvPicPr>
          <p:cNvPr id="31" name="Picture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25117" y="10120048"/>
            <a:ext cx="1957610" cy="1305710"/>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0826" y="8733722"/>
            <a:ext cx="1957608" cy="1305710"/>
          </a:xfrm>
          <a:prstGeom prst="rect">
            <a:avLst/>
          </a:prstGeom>
        </p:spPr>
      </p:pic>
    </p:spTree>
    <p:extLst>
      <p:ext uri="{BB962C8B-B14F-4D97-AF65-F5344CB8AC3E}">
        <p14:creationId xmlns:p14="http://schemas.microsoft.com/office/powerpoint/2010/main" val="1602107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6200" y="4260379"/>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572000" y="3962400"/>
            <a:ext cx="1564968" cy="707886"/>
          </a:xfrm>
          <a:prstGeom prst="rect">
            <a:avLst/>
          </a:prstGeom>
          <a:noFill/>
        </p:spPr>
        <p:txBody>
          <a:bodyPr wrap="square" lIns="0" rtlCol="0">
            <a:spAutoFit/>
          </a:bodyPr>
          <a:lstStyle/>
          <a:p>
            <a:r>
              <a:rPr lang="en-US" sz="2000" b="1" dirty="0">
                <a:latin typeface="Segoe Condensed" panose="020B0606040200020203" pitchFamily="34" charset="0"/>
              </a:rPr>
              <a:t>Video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sp>
        <p:nvSpPr>
          <p:cNvPr id="14" name="TextBox 13"/>
          <p:cNvSpPr txBox="1"/>
          <p:nvPr/>
        </p:nvSpPr>
        <p:spPr>
          <a:xfrm>
            <a:off x="181900" y="3887367"/>
            <a:ext cx="1564968" cy="400110"/>
          </a:xfrm>
          <a:prstGeom prst="rect">
            <a:avLst/>
          </a:prstGeom>
          <a:noFill/>
        </p:spPr>
        <p:txBody>
          <a:bodyPr wrap="square" lIns="0" rtlCol="0">
            <a:spAutoFit/>
          </a:bodyPr>
          <a:lstStyle/>
          <a:p>
            <a:r>
              <a:rPr lang="en-US" sz="2000" b="1" dirty="0">
                <a:latin typeface="Segoe Condensed" panose="020B0606040200020203" pitchFamily="34" charset="0"/>
              </a:rPr>
              <a:t>About</a:t>
            </a:r>
            <a:endParaRPr lang="en-US" sz="2000" dirty="0">
              <a:latin typeface="Segoe Condensed" panose="020B0606040200020203" pitchFamily="34" charset="0"/>
            </a:endParaRPr>
          </a:p>
        </p:txBody>
      </p:sp>
      <p:sp>
        <p:nvSpPr>
          <p:cNvPr id="10" name="TextBox 9"/>
          <p:cNvSpPr txBox="1"/>
          <p:nvPr/>
        </p:nvSpPr>
        <p:spPr>
          <a:xfrm>
            <a:off x="152400" y="6864820"/>
            <a:ext cx="2234683" cy="707886"/>
          </a:xfrm>
          <a:prstGeom prst="rect">
            <a:avLst/>
          </a:prstGeom>
          <a:noFill/>
        </p:spPr>
        <p:txBody>
          <a:bodyPr wrap="square" lIns="0" rtlCol="0">
            <a:spAutoFit/>
          </a:bodyPr>
          <a:lstStyle/>
          <a:p>
            <a:r>
              <a:rPr lang="en-US" sz="2000" b="1" dirty="0">
                <a:latin typeface="Segoe Condensed" panose="020B0606040200020203" pitchFamily="34" charset="0"/>
              </a:rPr>
              <a:t>Photo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11415014"/>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11438224"/>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7425169"/>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615035"/>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225981"/>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8919005"/>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771" y="7334417"/>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52895" y="7334417"/>
            <a:ext cx="2878954" cy="1920240"/>
          </a:xfrm>
          <a:prstGeom prst="rect">
            <a:avLst/>
          </a:prstGeom>
        </p:spPr>
      </p:pic>
      <p:grpSp>
        <p:nvGrpSpPr>
          <p:cNvPr id="26" name="Group 25"/>
          <p:cNvGrpSpPr>
            <a:grpSpLocks noChangeAspect="1"/>
          </p:cNvGrpSpPr>
          <p:nvPr/>
        </p:nvGrpSpPr>
        <p:grpSpPr>
          <a:xfrm>
            <a:off x="-3705333" y="8611740"/>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47931" y="7334417"/>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47931" y="9357889"/>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47931" y="11371996"/>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52895" y="9357889"/>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52248" y="13430710"/>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7282" y="13411200"/>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2764" y="11399826"/>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52248" y="11399826"/>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7213" y="13461106"/>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771" y="9366341"/>
            <a:ext cx="2878956" cy="1920240"/>
          </a:xfrm>
          <a:prstGeom prst="rect">
            <a:avLst/>
          </a:prstGeom>
        </p:spPr>
      </p:pic>
    </p:spTree>
    <p:extLst>
      <p:ext uri="{BB962C8B-B14F-4D97-AF65-F5344CB8AC3E}">
        <p14:creationId xmlns:p14="http://schemas.microsoft.com/office/powerpoint/2010/main" val="106405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2155092"/>
            <a:ext cx="1600200" cy="683414"/>
          </a:xfrm>
          <a:prstGeom prst="rect">
            <a:avLst/>
          </a:prstGeom>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1200481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6154528"/>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313191" y="12322733"/>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3" name="Freeform 2"/>
          <p:cNvSpPr/>
          <p:nvPr/>
        </p:nvSpPr>
        <p:spPr>
          <a:xfrm>
            <a:off x="762000" y="7119550"/>
            <a:ext cx="804111" cy="930442"/>
          </a:xfrm>
          <a:custGeom>
            <a:avLst/>
            <a:gdLst>
              <a:gd name="connsiteX0" fmla="*/ 208548 w 1605072"/>
              <a:gd name="connsiteY0" fmla="*/ 192505 h 930442"/>
              <a:gd name="connsiteX1" fmla="*/ 96253 w 1605072"/>
              <a:gd name="connsiteY1" fmla="*/ 208548 h 930442"/>
              <a:gd name="connsiteX2" fmla="*/ 32085 w 1605072"/>
              <a:gd name="connsiteY2" fmla="*/ 224590 h 930442"/>
              <a:gd name="connsiteX3" fmla="*/ 0 w 1605072"/>
              <a:gd name="connsiteY3" fmla="*/ 272716 h 930442"/>
              <a:gd name="connsiteX4" fmla="*/ 16043 w 1605072"/>
              <a:gd name="connsiteY4" fmla="*/ 529390 h 930442"/>
              <a:gd name="connsiteX5" fmla="*/ 96253 w 1605072"/>
              <a:gd name="connsiteY5" fmla="*/ 593558 h 930442"/>
              <a:gd name="connsiteX6" fmla="*/ 256674 w 1605072"/>
              <a:gd name="connsiteY6" fmla="*/ 689811 h 930442"/>
              <a:gd name="connsiteX7" fmla="*/ 320843 w 1605072"/>
              <a:gd name="connsiteY7" fmla="*/ 705853 h 930442"/>
              <a:gd name="connsiteX8" fmla="*/ 529390 w 1605072"/>
              <a:gd name="connsiteY8" fmla="*/ 770021 h 930442"/>
              <a:gd name="connsiteX9" fmla="*/ 753979 w 1605072"/>
              <a:gd name="connsiteY9" fmla="*/ 786063 h 930442"/>
              <a:gd name="connsiteX10" fmla="*/ 802106 w 1605072"/>
              <a:gd name="connsiteY10" fmla="*/ 818148 h 930442"/>
              <a:gd name="connsiteX11" fmla="*/ 818148 w 1605072"/>
              <a:gd name="connsiteY11" fmla="*/ 882316 h 930442"/>
              <a:gd name="connsiteX12" fmla="*/ 850232 w 1605072"/>
              <a:gd name="connsiteY12" fmla="*/ 930442 h 930442"/>
              <a:gd name="connsiteX13" fmla="*/ 1026695 w 1605072"/>
              <a:gd name="connsiteY13" fmla="*/ 850232 h 930442"/>
              <a:gd name="connsiteX14" fmla="*/ 1122948 w 1605072"/>
              <a:gd name="connsiteY14" fmla="*/ 818148 h 930442"/>
              <a:gd name="connsiteX15" fmla="*/ 1283369 w 1605072"/>
              <a:gd name="connsiteY15" fmla="*/ 721895 h 930442"/>
              <a:gd name="connsiteX16" fmla="*/ 1411706 w 1605072"/>
              <a:gd name="connsiteY16" fmla="*/ 625642 h 930442"/>
              <a:gd name="connsiteX17" fmla="*/ 1475874 w 1605072"/>
              <a:gd name="connsiteY17" fmla="*/ 577516 h 930442"/>
              <a:gd name="connsiteX18" fmla="*/ 1524000 w 1605072"/>
              <a:gd name="connsiteY18" fmla="*/ 545432 h 930442"/>
              <a:gd name="connsiteX19" fmla="*/ 1588169 w 1605072"/>
              <a:gd name="connsiteY19" fmla="*/ 481263 h 930442"/>
              <a:gd name="connsiteX20" fmla="*/ 1588169 w 1605072"/>
              <a:gd name="connsiteY20" fmla="*/ 352927 h 930442"/>
              <a:gd name="connsiteX21" fmla="*/ 1572127 w 1605072"/>
              <a:gd name="connsiteY21" fmla="*/ 304800 h 930442"/>
              <a:gd name="connsiteX22" fmla="*/ 1524000 w 1605072"/>
              <a:gd name="connsiteY22" fmla="*/ 288758 h 930442"/>
              <a:gd name="connsiteX23" fmla="*/ 1427748 w 1605072"/>
              <a:gd name="connsiteY23" fmla="*/ 224590 h 930442"/>
              <a:gd name="connsiteX24" fmla="*/ 1347537 w 1605072"/>
              <a:gd name="connsiteY24" fmla="*/ 160421 h 930442"/>
              <a:gd name="connsiteX25" fmla="*/ 1283369 w 1605072"/>
              <a:gd name="connsiteY25" fmla="*/ 144379 h 930442"/>
              <a:gd name="connsiteX26" fmla="*/ 1235243 w 1605072"/>
              <a:gd name="connsiteY26" fmla="*/ 128337 h 930442"/>
              <a:gd name="connsiteX27" fmla="*/ 978569 w 1605072"/>
              <a:gd name="connsiteY27" fmla="*/ 144379 h 930442"/>
              <a:gd name="connsiteX28" fmla="*/ 866274 w 1605072"/>
              <a:gd name="connsiteY28" fmla="*/ 176463 h 930442"/>
              <a:gd name="connsiteX29" fmla="*/ 657727 w 1605072"/>
              <a:gd name="connsiteY29" fmla="*/ 160421 h 930442"/>
              <a:gd name="connsiteX30" fmla="*/ 561474 w 1605072"/>
              <a:gd name="connsiteY30" fmla="*/ 112295 h 930442"/>
              <a:gd name="connsiteX31" fmla="*/ 433137 w 1605072"/>
              <a:gd name="connsiteY31" fmla="*/ 48127 h 930442"/>
              <a:gd name="connsiteX32" fmla="*/ 336885 w 1605072"/>
              <a:gd name="connsiteY32" fmla="*/ 0 h 930442"/>
              <a:gd name="connsiteX33" fmla="*/ 288758 w 1605072"/>
              <a:gd name="connsiteY33" fmla="*/ 144379 h 930442"/>
              <a:gd name="connsiteX34" fmla="*/ 208548 w 1605072"/>
              <a:gd name="connsiteY34" fmla="*/ 256674 h 930442"/>
              <a:gd name="connsiteX35" fmla="*/ 144379 w 1605072"/>
              <a:gd name="connsiteY35" fmla="*/ 224590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05072" h="930442">
                <a:moveTo>
                  <a:pt x="208548" y="192505"/>
                </a:moveTo>
                <a:cubicBezTo>
                  <a:pt x="171116" y="197853"/>
                  <a:pt x="133455" y="201784"/>
                  <a:pt x="96253" y="208548"/>
                </a:cubicBezTo>
                <a:cubicBezTo>
                  <a:pt x="74561" y="212492"/>
                  <a:pt x="50430" y="212360"/>
                  <a:pt x="32085" y="224590"/>
                </a:cubicBezTo>
                <a:cubicBezTo>
                  <a:pt x="16043" y="235285"/>
                  <a:pt x="10695" y="256674"/>
                  <a:pt x="0" y="272716"/>
                </a:cubicBezTo>
                <a:cubicBezTo>
                  <a:pt x="5348" y="358274"/>
                  <a:pt x="-8590" y="447280"/>
                  <a:pt x="16043" y="529390"/>
                </a:cubicBezTo>
                <a:cubicBezTo>
                  <a:pt x="25882" y="562186"/>
                  <a:pt x="68562" y="573419"/>
                  <a:pt x="96253" y="593558"/>
                </a:cubicBezTo>
                <a:cubicBezTo>
                  <a:pt x="135972" y="622445"/>
                  <a:pt x="205416" y="670590"/>
                  <a:pt x="256674" y="689811"/>
                </a:cubicBezTo>
                <a:cubicBezTo>
                  <a:pt x="277318" y="697552"/>
                  <a:pt x="299691" y="699632"/>
                  <a:pt x="320843" y="705853"/>
                </a:cubicBezTo>
                <a:cubicBezTo>
                  <a:pt x="390620" y="726375"/>
                  <a:pt x="457874" y="756777"/>
                  <a:pt x="529390" y="770021"/>
                </a:cubicBezTo>
                <a:cubicBezTo>
                  <a:pt x="603189" y="783687"/>
                  <a:pt x="679116" y="780716"/>
                  <a:pt x="753979" y="786063"/>
                </a:cubicBezTo>
                <a:cubicBezTo>
                  <a:pt x="770021" y="796758"/>
                  <a:pt x="791411" y="802106"/>
                  <a:pt x="802106" y="818148"/>
                </a:cubicBezTo>
                <a:cubicBezTo>
                  <a:pt x="814336" y="836493"/>
                  <a:pt x="809463" y="862051"/>
                  <a:pt x="818148" y="882316"/>
                </a:cubicBezTo>
                <a:cubicBezTo>
                  <a:pt x="825743" y="900037"/>
                  <a:pt x="839537" y="914400"/>
                  <a:pt x="850232" y="930442"/>
                </a:cubicBezTo>
                <a:cubicBezTo>
                  <a:pt x="1118214" y="841116"/>
                  <a:pt x="786431" y="959442"/>
                  <a:pt x="1026695" y="850232"/>
                </a:cubicBezTo>
                <a:cubicBezTo>
                  <a:pt x="1057483" y="836237"/>
                  <a:pt x="1090864" y="828843"/>
                  <a:pt x="1122948" y="818148"/>
                </a:cubicBezTo>
                <a:cubicBezTo>
                  <a:pt x="1304160" y="636933"/>
                  <a:pt x="1054296" y="867669"/>
                  <a:pt x="1283369" y="721895"/>
                </a:cubicBezTo>
                <a:cubicBezTo>
                  <a:pt x="1486137" y="592861"/>
                  <a:pt x="1278245" y="670128"/>
                  <a:pt x="1411706" y="625642"/>
                </a:cubicBezTo>
                <a:cubicBezTo>
                  <a:pt x="1433095" y="609600"/>
                  <a:pt x="1454117" y="593056"/>
                  <a:pt x="1475874" y="577516"/>
                </a:cubicBezTo>
                <a:cubicBezTo>
                  <a:pt x="1491563" y="566310"/>
                  <a:pt x="1509361" y="557979"/>
                  <a:pt x="1524000" y="545432"/>
                </a:cubicBezTo>
                <a:cubicBezTo>
                  <a:pt x="1546967" y="525746"/>
                  <a:pt x="1588169" y="481263"/>
                  <a:pt x="1588169" y="481263"/>
                </a:cubicBezTo>
                <a:cubicBezTo>
                  <a:pt x="1611118" y="412415"/>
                  <a:pt x="1610293" y="441422"/>
                  <a:pt x="1588169" y="352927"/>
                </a:cubicBezTo>
                <a:cubicBezTo>
                  <a:pt x="1584068" y="336522"/>
                  <a:pt x="1584084" y="316757"/>
                  <a:pt x="1572127" y="304800"/>
                </a:cubicBezTo>
                <a:cubicBezTo>
                  <a:pt x="1560170" y="292843"/>
                  <a:pt x="1540042" y="294105"/>
                  <a:pt x="1524000" y="288758"/>
                </a:cubicBezTo>
                <a:cubicBezTo>
                  <a:pt x="1391238" y="155996"/>
                  <a:pt x="1551569" y="301978"/>
                  <a:pt x="1427748" y="224590"/>
                </a:cubicBezTo>
                <a:cubicBezTo>
                  <a:pt x="1398712" y="206443"/>
                  <a:pt x="1377468" y="177050"/>
                  <a:pt x="1347537" y="160421"/>
                </a:cubicBezTo>
                <a:cubicBezTo>
                  <a:pt x="1328264" y="149714"/>
                  <a:pt x="1304568" y="150436"/>
                  <a:pt x="1283369" y="144379"/>
                </a:cubicBezTo>
                <a:cubicBezTo>
                  <a:pt x="1267110" y="139734"/>
                  <a:pt x="1251285" y="133684"/>
                  <a:pt x="1235243" y="128337"/>
                </a:cubicBezTo>
                <a:cubicBezTo>
                  <a:pt x="1149685" y="133684"/>
                  <a:pt x="1063574" y="133291"/>
                  <a:pt x="978569" y="144379"/>
                </a:cubicBezTo>
                <a:cubicBezTo>
                  <a:pt x="939966" y="149414"/>
                  <a:pt x="905155" y="174519"/>
                  <a:pt x="866274" y="176463"/>
                </a:cubicBezTo>
                <a:cubicBezTo>
                  <a:pt x="796640" y="179945"/>
                  <a:pt x="727243" y="165768"/>
                  <a:pt x="657727" y="160421"/>
                </a:cubicBezTo>
                <a:cubicBezTo>
                  <a:pt x="560137" y="127892"/>
                  <a:pt x="659211" y="165606"/>
                  <a:pt x="561474" y="112295"/>
                </a:cubicBezTo>
                <a:cubicBezTo>
                  <a:pt x="519486" y="89392"/>
                  <a:pt x="472932" y="74658"/>
                  <a:pt x="433137" y="48127"/>
                </a:cubicBezTo>
                <a:cubicBezTo>
                  <a:pt x="370941" y="6662"/>
                  <a:pt x="403302" y="22139"/>
                  <a:pt x="336885" y="0"/>
                </a:cubicBezTo>
                <a:cubicBezTo>
                  <a:pt x="307691" y="116778"/>
                  <a:pt x="337087" y="11474"/>
                  <a:pt x="288758" y="144379"/>
                </a:cubicBezTo>
                <a:cubicBezTo>
                  <a:pt x="247454" y="257965"/>
                  <a:pt x="290695" y="229292"/>
                  <a:pt x="208548" y="256674"/>
                </a:cubicBezTo>
                <a:lnTo>
                  <a:pt x="144379" y="2245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831432" y="7103548"/>
            <a:ext cx="978568" cy="978569"/>
          </a:xfrm>
          <a:custGeom>
            <a:avLst/>
            <a:gdLst>
              <a:gd name="connsiteX0" fmla="*/ 240631 w 978568"/>
              <a:gd name="connsiteY0" fmla="*/ 96253 h 978569"/>
              <a:gd name="connsiteX1" fmla="*/ 32084 w 978568"/>
              <a:gd name="connsiteY1" fmla="*/ 609600 h 978569"/>
              <a:gd name="connsiteX2" fmla="*/ 16042 w 978568"/>
              <a:gd name="connsiteY2" fmla="*/ 689811 h 978569"/>
              <a:gd name="connsiteX3" fmla="*/ 0 w 978568"/>
              <a:gd name="connsiteY3" fmla="*/ 737937 h 978569"/>
              <a:gd name="connsiteX4" fmla="*/ 16042 w 978568"/>
              <a:gd name="connsiteY4" fmla="*/ 850232 h 978569"/>
              <a:gd name="connsiteX5" fmla="*/ 112294 w 978568"/>
              <a:gd name="connsiteY5" fmla="*/ 898358 h 978569"/>
              <a:gd name="connsiteX6" fmla="*/ 160421 w 978568"/>
              <a:gd name="connsiteY6" fmla="*/ 946484 h 978569"/>
              <a:gd name="connsiteX7" fmla="*/ 288758 w 978568"/>
              <a:gd name="connsiteY7" fmla="*/ 978569 h 978569"/>
              <a:gd name="connsiteX8" fmla="*/ 561473 w 978568"/>
              <a:gd name="connsiteY8" fmla="*/ 946484 h 978569"/>
              <a:gd name="connsiteX9" fmla="*/ 673768 w 978568"/>
              <a:gd name="connsiteY9" fmla="*/ 914400 h 978569"/>
              <a:gd name="connsiteX10" fmla="*/ 721894 w 978568"/>
              <a:gd name="connsiteY10" fmla="*/ 882316 h 978569"/>
              <a:gd name="connsiteX11" fmla="*/ 737937 w 978568"/>
              <a:gd name="connsiteY11" fmla="*/ 834190 h 978569"/>
              <a:gd name="connsiteX12" fmla="*/ 705852 w 978568"/>
              <a:gd name="connsiteY12" fmla="*/ 641684 h 978569"/>
              <a:gd name="connsiteX13" fmla="*/ 721894 w 978568"/>
              <a:gd name="connsiteY13" fmla="*/ 561474 h 978569"/>
              <a:gd name="connsiteX14" fmla="*/ 850231 w 978568"/>
              <a:gd name="connsiteY14" fmla="*/ 545432 h 978569"/>
              <a:gd name="connsiteX15" fmla="*/ 898358 w 978568"/>
              <a:gd name="connsiteY15" fmla="*/ 513347 h 978569"/>
              <a:gd name="connsiteX16" fmla="*/ 914400 w 978568"/>
              <a:gd name="connsiteY16" fmla="*/ 465221 h 978569"/>
              <a:gd name="connsiteX17" fmla="*/ 946484 w 978568"/>
              <a:gd name="connsiteY17" fmla="*/ 417095 h 978569"/>
              <a:gd name="connsiteX18" fmla="*/ 978568 w 978568"/>
              <a:gd name="connsiteY18" fmla="*/ 320842 h 978569"/>
              <a:gd name="connsiteX19" fmla="*/ 962526 w 978568"/>
              <a:gd name="connsiteY19" fmla="*/ 128337 h 978569"/>
              <a:gd name="connsiteX20" fmla="*/ 930442 w 978568"/>
              <a:gd name="connsiteY20" fmla="*/ 48126 h 978569"/>
              <a:gd name="connsiteX21" fmla="*/ 914400 w 978568"/>
              <a:gd name="connsiteY21" fmla="*/ 0 h 978569"/>
              <a:gd name="connsiteX22" fmla="*/ 641684 w 978568"/>
              <a:gd name="connsiteY22" fmla="*/ 16042 h 978569"/>
              <a:gd name="connsiteX23" fmla="*/ 593558 w 978568"/>
              <a:gd name="connsiteY23" fmla="*/ 48126 h 978569"/>
              <a:gd name="connsiteX24" fmla="*/ 545431 w 978568"/>
              <a:gd name="connsiteY24" fmla="*/ 64169 h 978569"/>
              <a:gd name="connsiteX25" fmla="*/ 497305 w 978568"/>
              <a:gd name="connsiteY25" fmla="*/ 96253 h 978569"/>
              <a:gd name="connsiteX26" fmla="*/ 192505 w 978568"/>
              <a:gd name="connsiteY26" fmla="*/ 112295 h 9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8568" h="978569">
                <a:moveTo>
                  <a:pt x="240631" y="96253"/>
                </a:moveTo>
                <a:cubicBezTo>
                  <a:pt x="171115" y="267369"/>
                  <a:pt x="97447" y="436855"/>
                  <a:pt x="32084" y="609600"/>
                </a:cubicBezTo>
                <a:cubicBezTo>
                  <a:pt x="22435" y="635102"/>
                  <a:pt x="22655" y="663359"/>
                  <a:pt x="16042" y="689811"/>
                </a:cubicBezTo>
                <a:cubicBezTo>
                  <a:pt x="11941" y="706216"/>
                  <a:pt x="5347" y="721895"/>
                  <a:pt x="0" y="737937"/>
                </a:cubicBezTo>
                <a:cubicBezTo>
                  <a:pt x="5347" y="775369"/>
                  <a:pt x="685" y="815679"/>
                  <a:pt x="16042" y="850232"/>
                </a:cubicBezTo>
                <a:cubicBezTo>
                  <a:pt x="26859" y="874569"/>
                  <a:pt x="90940" y="891240"/>
                  <a:pt x="112294" y="898358"/>
                </a:cubicBezTo>
                <a:cubicBezTo>
                  <a:pt x="128336" y="914400"/>
                  <a:pt x="139767" y="937096"/>
                  <a:pt x="160421" y="946484"/>
                </a:cubicBezTo>
                <a:cubicBezTo>
                  <a:pt x="200564" y="964731"/>
                  <a:pt x="288758" y="978569"/>
                  <a:pt x="288758" y="978569"/>
                </a:cubicBezTo>
                <a:cubicBezTo>
                  <a:pt x="374790" y="969965"/>
                  <a:pt x="474790" y="962244"/>
                  <a:pt x="561473" y="946484"/>
                </a:cubicBezTo>
                <a:cubicBezTo>
                  <a:pt x="577628" y="943547"/>
                  <a:pt x="654132" y="924218"/>
                  <a:pt x="673768" y="914400"/>
                </a:cubicBezTo>
                <a:cubicBezTo>
                  <a:pt x="691013" y="905778"/>
                  <a:pt x="705852" y="893011"/>
                  <a:pt x="721894" y="882316"/>
                </a:cubicBezTo>
                <a:cubicBezTo>
                  <a:pt x="727242" y="866274"/>
                  <a:pt x="737937" y="851100"/>
                  <a:pt x="737937" y="834190"/>
                </a:cubicBezTo>
                <a:cubicBezTo>
                  <a:pt x="737937" y="726737"/>
                  <a:pt x="730952" y="716984"/>
                  <a:pt x="705852" y="641684"/>
                </a:cubicBezTo>
                <a:cubicBezTo>
                  <a:pt x="711199" y="614947"/>
                  <a:pt x="699207" y="576598"/>
                  <a:pt x="721894" y="561474"/>
                </a:cubicBezTo>
                <a:cubicBezTo>
                  <a:pt x="757765" y="537560"/>
                  <a:pt x="808638" y="556776"/>
                  <a:pt x="850231" y="545432"/>
                </a:cubicBezTo>
                <a:cubicBezTo>
                  <a:pt x="868832" y="540359"/>
                  <a:pt x="882316" y="524042"/>
                  <a:pt x="898358" y="513347"/>
                </a:cubicBezTo>
                <a:cubicBezTo>
                  <a:pt x="903705" y="497305"/>
                  <a:pt x="906838" y="480346"/>
                  <a:pt x="914400" y="465221"/>
                </a:cubicBezTo>
                <a:cubicBezTo>
                  <a:pt x="923022" y="447976"/>
                  <a:pt x="938654" y="434713"/>
                  <a:pt x="946484" y="417095"/>
                </a:cubicBezTo>
                <a:cubicBezTo>
                  <a:pt x="960219" y="386190"/>
                  <a:pt x="978568" y="320842"/>
                  <a:pt x="978568" y="320842"/>
                </a:cubicBezTo>
                <a:cubicBezTo>
                  <a:pt x="973221" y="256674"/>
                  <a:pt x="973716" y="191748"/>
                  <a:pt x="962526" y="128337"/>
                </a:cubicBezTo>
                <a:cubicBezTo>
                  <a:pt x="957522" y="99979"/>
                  <a:pt x="940553" y="75089"/>
                  <a:pt x="930442" y="48126"/>
                </a:cubicBezTo>
                <a:cubicBezTo>
                  <a:pt x="924505" y="32293"/>
                  <a:pt x="919747" y="16042"/>
                  <a:pt x="914400" y="0"/>
                </a:cubicBezTo>
                <a:cubicBezTo>
                  <a:pt x="823495" y="5347"/>
                  <a:pt x="731739" y="2534"/>
                  <a:pt x="641684" y="16042"/>
                </a:cubicBezTo>
                <a:cubicBezTo>
                  <a:pt x="622617" y="18902"/>
                  <a:pt x="610803" y="39504"/>
                  <a:pt x="593558" y="48126"/>
                </a:cubicBezTo>
                <a:cubicBezTo>
                  <a:pt x="578433" y="55689"/>
                  <a:pt x="560556" y="56606"/>
                  <a:pt x="545431" y="64169"/>
                </a:cubicBezTo>
                <a:cubicBezTo>
                  <a:pt x="528186" y="72791"/>
                  <a:pt x="516349" y="93246"/>
                  <a:pt x="497305" y="96253"/>
                </a:cubicBezTo>
                <a:cubicBezTo>
                  <a:pt x="389367" y="113296"/>
                  <a:pt x="295526" y="112295"/>
                  <a:pt x="192505" y="112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55017" y="7103548"/>
            <a:ext cx="1299411" cy="882315"/>
          </a:xfrm>
          <a:custGeom>
            <a:avLst/>
            <a:gdLst>
              <a:gd name="connsiteX0" fmla="*/ 385011 w 1299411"/>
              <a:gd name="connsiteY0" fmla="*/ 16042 h 882315"/>
              <a:gd name="connsiteX1" fmla="*/ 176463 w 1299411"/>
              <a:gd name="connsiteY1" fmla="*/ 401052 h 882315"/>
              <a:gd name="connsiteX2" fmla="*/ 160421 w 1299411"/>
              <a:gd name="connsiteY2" fmla="*/ 497305 h 882315"/>
              <a:gd name="connsiteX3" fmla="*/ 16042 w 1299411"/>
              <a:gd name="connsiteY3" fmla="*/ 577515 h 882315"/>
              <a:gd name="connsiteX4" fmla="*/ 0 w 1299411"/>
              <a:gd name="connsiteY4" fmla="*/ 625642 h 882315"/>
              <a:gd name="connsiteX5" fmla="*/ 16042 w 1299411"/>
              <a:gd name="connsiteY5" fmla="*/ 802105 h 882315"/>
              <a:gd name="connsiteX6" fmla="*/ 96253 w 1299411"/>
              <a:gd name="connsiteY6" fmla="*/ 866273 h 882315"/>
              <a:gd name="connsiteX7" fmla="*/ 192505 w 1299411"/>
              <a:gd name="connsiteY7" fmla="*/ 882315 h 882315"/>
              <a:gd name="connsiteX8" fmla="*/ 481263 w 1299411"/>
              <a:gd name="connsiteY8" fmla="*/ 866273 h 882315"/>
              <a:gd name="connsiteX9" fmla="*/ 545432 w 1299411"/>
              <a:gd name="connsiteY9" fmla="*/ 834189 h 882315"/>
              <a:gd name="connsiteX10" fmla="*/ 625642 w 1299411"/>
              <a:gd name="connsiteY10" fmla="*/ 818147 h 882315"/>
              <a:gd name="connsiteX11" fmla="*/ 689811 w 1299411"/>
              <a:gd name="connsiteY11" fmla="*/ 802105 h 882315"/>
              <a:gd name="connsiteX12" fmla="*/ 753979 w 1299411"/>
              <a:gd name="connsiteY12" fmla="*/ 673768 h 882315"/>
              <a:gd name="connsiteX13" fmla="*/ 786063 w 1299411"/>
              <a:gd name="connsiteY13" fmla="*/ 625642 h 882315"/>
              <a:gd name="connsiteX14" fmla="*/ 850232 w 1299411"/>
              <a:gd name="connsiteY14" fmla="*/ 609600 h 882315"/>
              <a:gd name="connsiteX15" fmla="*/ 962526 w 1299411"/>
              <a:gd name="connsiteY15" fmla="*/ 641684 h 882315"/>
              <a:gd name="connsiteX16" fmla="*/ 1010653 w 1299411"/>
              <a:gd name="connsiteY16" fmla="*/ 673768 h 882315"/>
              <a:gd name="connsiteX17" fmla="*/ 1122947 w 1299411"/>
              <a:gd name="connsiteY17" fmla="*/ 657726 h 882315"/>
              <a:gd name="connsiteX18" fmla="*/ 1155032 w 1299411"/>
              <a:gd name="connsiteY18" fmla="*/ 609600 h 882315"/>
              <a:gd name="connsiteX19" fmla="*/ 1187116 w 1299411"/>
              <a:gd name="connsiteY19" fmla="*/ 513347 h 882315"/>
              <a:gd name="connsiteX20" fmla="*/ 1251284 w 1299411"/>
              <a:gd name="connsiteY20" fmla="*/ 385010 h 882315"/>
              <a:gd name="connsiteX21" fmla="*/ 1283368 w 1299411"/>
              <a:gd name="connsiteY21" fmla="*/ 288758 h 882315"/>
              <a:gd name="connsiteX22" fmla="*/ 1299411 w 1299411"/>
              <a:gd name="connsiteY22" fmla="*/ 240631 h 882315"/>
              <a:gd name="connsiteX23" fmla="*/ 1267326 w 1299411"/>
              <a:gd name="connsiteY23" fmla="*/ 208547 h 882315"/>
              <a:gd name="connsiteX24" fmla="*/ 994611 w 1299411"/>
              <a:gd name="connsiteY24" fmla="*/ 160421 h 882315"/>
              <a:gd name="connsiteX25" fmla="*/ 882316 w 1299411"/>
              <a:gd name="connsiteY25" fmla="*/ 128336 h 882315"/>
              <a:gd name="connsiteX26" fmla="*/ 786063 w 1299411"/>
              <a:gd name="connsiteY26" fmla="*/ 96252 h 882315"/>
              <a:gd name="connsiteX27" fmla="*/ 737937 w 1299411"/>
              <a:gd name="connsiteY27" fmla="*/ 64168 h 882315"/>
              <a:gd name="connsiteX28" fmla="*/ 609600 w 1299411"/>
              <a:gd name="connsiteY28" fmla="*/ 32084 h 882315"/>
              <a:gd name="connsiteX29" fmla="*/ 545432 w 1299411"/>
              <a:gd name="connsiteY29" fmla="*/ 0 h 882315"/>
              <a:gd name="connsiteX30" fmla="*/ 401053 w 1299411"/>
              <a:gd name="connsiteY30" fmla="*/ 32084 h 882315"/>
              <a:gd name="connsiteX31" fmla="*/ 336884 w 1299411"/>
              <a:gd name="connsiteY31" fmla="*/ 32084 h 8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411" h="882315">
                <a:moveTo>
                  <a:pt x="385011" y="16042"/>
                </a:moveTo>
                <a:cubicBezTo>
                  <a:pt x="315495" y="144379"/>
                  <a:pt x="238185" y="268790"/>
                  <a:pt x="176463" y="401052"/>
                </a:cubicBezTo>
                <a:cubicBezTo>
                  <a:pt x="162708" y="430527"/>
                  <a:pt x="179074" y="470658"/>
                  <a:pt x="160421" y="497305"/>
                </a:cubicBezTo>
                <a:cubicBezTo>
                  <a:pt x="126845" y="545270"/>
                  <a:pt x="67094" y="560498"/>
                  <a:pt x="16042" y="577515"/>
                </a:cubicBezTo>
                <a:cubicBezTo>
                  <a:pt x="10695" y="593557"/>
                  <a:pt x="0" y="608732"/>
                  <a:pt x="0" y="625642"/>
                </a:cubicBezTo>
                <a:cubicBezTo>
                  <a:pt x="0" y="684706"/>
                  <a:pt x="3667" y="744352"/>
                  <a:pt x="16042" y="802105"/>
                </a:cubicBezTo>
                <a:cubicBezTo>
                  <a:pt x="26070" y="848902"/>
                  <a:pt x="57407" y="857641"/>
                  <a:pt x="96253" y="866273"/>
                </a:cubicBezTo>
                <a:cubicBezTo>
                  <a:pt x="128005" y="873329"/>
                  <a:pt x="160421" y="876968"/>
                  <a:pt x="192505" y="882315"/>
                </a:cubicBezTo>
                <a:cubicBezTo>
                  <a:pt x="288758" y="876968"/>
                  <a:pt x="385746" y="879298"/>
                  <a:pt x="481263" y="866273"/>
                </a:cubicBezTo>
                <a:cubicBezTo>
                  <a:pt x="504958" y="863042"/>
                  <a:pt x="522745" y="841751"/>
                  <a:pt x="545432" y="834189"/>
                </a:cubicBezTo>
                <a:cubicBezTo>
                  <a:pt x="571299" y="825567"/>
                  <a:pt x="599025" y="824062"/>
                  <a:pt x="625642" y="818147"/>
                </a:cubicBezTo>
                <a:cubicBezTo>
                  <a:pt x="647165" y="813364"/>
                  <a:pt x="668421" y="807452"/>
                  <a:pt x="689811" y="802105"/>
                </a:cubicBezTo>
                <a:cubicBezTo>
                  <a:pt x="711200" y="759326"/>
                  <a:pt x="727449" y="713564"/>
                  <a:pt x="753979" y="673768"/>
                </a:cubicBezTo>
                <a:cubicBezTo>
                  <a:pt x="764674" y="657726"/>
                  <a:pt x="770021" y="636337"/>
                  <a:pt x="786063" y="625642"/>
                </a:cubicBezTo>
                <a:cubicBezTo>
                  <a:pt x="804408" y="613412"/>
                  <a:pt x="828842" y="614947"/>
                  <a:pt x="850232" y="609600"/>
                </a:cubicBezTo>
                <a:cubicBezTo>
                  <a:pt x="870792" y="614740"/>
                  <a:pt x="939511" y="630177"/>
                  <a:pt x="962526" y="641684"/>
                </a:cubicBezTo>
                <a:cubicBezTo>
                  <a:pt x="979771" y="650306"/>
                  <a:pt x="994611" y="663073"/>
                  <a:pt x="1010653" y="673768"/>
                </a:cubicBezTo>
                <a:cubicBezTo>
                  <a:pt x="1048084" y="668421"/>
                  <a:pt x="1088395" y="673083"/>
                  <a:pt x="1122947" y="657726"/>
                </a:cubicBezTo>
                <a:cubicBezTo>
                  <a:pt x="1140566" y="649896"/>
                  <a:pt x="1147201" y="627219"/>
                  <a:pt x="1155032" y="609600"/>
                </a:cubicBezTo>
                <a:cubicBezTo>
                  <a:pt x="1168768" y="578695"/>
                  <a:pt x="1171991" y="543596"/>
                  <a:pt x="1187116" y="513347"/>
                </a:cubicBezTo>
                <a:cubicBezTo>
                  <a:pt x="1208505" y="470568"/>
                  <a:pt x="1236159" y="430384"/>
                  <a:pt x="1251284" y="385010"/>
                </a:cubicBezTo>
                <a:lnTo>
                  <a:pt x="1283368" y="288758"/>
                </a:lnTo>
                <a:lnTo>
                  <a:pt x="1299411" y="240631"/>
                </a:lnTo>
                <a:cubicBezTo>
                  <a:pt x="1288716" y="229936"/>
                  <a:pt x="1279137" y="217995"/>
                  <a:pt x="1267326" y="208547"/>
                </a:cubicBezTo>
                <a:cubicBezTo>
                  <a:pt x="1176986" y="136276"/>
                  <a:pt x="1159662" y="172210"/>
                  <a:pt x="994611" y="160421"/>
                </a:cubicBezTo>
                <a:cubicBezTo>
                  <a:pt x="832861" y="106505"/>
                  <a:pt x="1083763" y="188771"/>
                  <a:pt x="882316" y="128336"/>
                </a:cubicBezTo>
                <a:cubicBezTo>
                  <a:pt x="849923" y="118618"/>
                  <a:pt x="814203" y="115012"/>
                  <a:pt x="786063" y="96252"/>
                </a:cubicBezTo>
                <a:cubicBezTo>
                  <a:pt x="770021" y="85557"/>
                  <a:pt x="755182" y="72790"/>
                  <a:pt x="737937" y="64168"/>
                </a:cubicBezTo>
                <a:cubicBezTo>
                  <a:pt x="705051" y="47725"/>
                  <a:pt x="640109" y="38186"/>
                  <a:pt x="609600" y="32084"/>
                </a:cubicBezTo>
                <a:cubicBezTo>
                  <a:pt x="588211" y="21389"/>
                  <a:pt x="569346" y="0"/>
                  <a:pt x="545432" y="0"/>
                </a:cubicBezTo>
                <a:cubicBezTo>
                  <a:pt x="496132" y="0"/>
                  <a:pt x="449780" y="24588"/>
                  <a:pt x="401053" y="32084"/>
                </a:cubicBezTo>
                <a:cubicBezTo>
                  <a:pt x="379912" y="35336"/>
                  <a:pt x="358274" y="32084"/>
                  <a:pt x="336884" y="32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260561" y="7086600"/>
            <a:ext cx="1104158" cy="930442"/>
          </a:xfrm>
          <a:custGeom>
            <a:avLst/>
            <a:gdLst>
              <a:gd name="connsiteX0" fmla="*/ 490542 w 1104158"/>
              <a:gd name="connsiteY0" fmla="*/ 0 h 930442"/>
              <a:gd name="connsiteX1" fmla="*/ 121574 w 1104158"/>
              <a:gd name="connsiteY1" fmla="*/ 561474 h 930442"/>
              <a:gd name="connsiteX2" fmla="*/ 137616 w 1104158"/>
              <a:gd name="connsiteY2" fmla="*/ 609600 h 930442"/>
              <a:gd name="connsiteX3" fmla="*/ 121574 w 1104158"/>
              <a:gd name="connsiteY3" fmla="*/ 721895 h 930442"/>
              <a:gd name="connsiteX4" fmla="*/ 57406 w 1104158"/>
              <a:gd name="connsiteY4" fmla="*/ 786063 h 930442"/>
              <a:gd name="connsiteX5" fmla="*/ 169700 w 1104158"/>
              <a:gd name="connsiteY5" fmla="*/ 898358 h 930442"/>
              <a:gd name="connsiteX6" fmla="*/ 281995 w 1104158"/>
              <a:gd name="connsiteY6" fmla="*/ 930442 h 930442"/>
              <a:gd name="connsiteX7" fmla="*/ 715132 w 1104158"/>
              <a:gd name="connsiteY7" fmla="*/ 914400 h 930442"/>
              <a:gd name="connsiteX8" fmla="*/ 843469 w 1104158"/>
              <a:gd name="connsiteY8" fmla="*/ 850232 h 930442"/>
              <a:gd name="connsiteX9" fmla="*/ 923679 w 1104158"/>
              <a:gd name="connsiteY9" fmla="*/ 818147 h 930442"/>
              <a:gd name="connsiteX10" fmla="*/ 1003890 w 1104158"/>
              <a:gd name="connsiteY10" fmla="*/ 802105 h 930442"/>
              <a:gd name="connsiteX11" fmla="*/ 1052016 w 1104158"/>
              <a:gd name="connsiteY11" fmla="*/ 786063 h 930442"/>
              <a:gd name="connsiteX12" fmla="*/ 1084100 w 1104158"/>
              <a:gd name="connsiteY12" fmla="*/ 737937 h 930442"/>
              <a:gd name="connsiteX13" fmla="*/ 1084100 w 1104158"/>
              <a:gd name="connsiteY13" fmla="*/ 481263 h 930442"/>
              <a:gd name="connsiteX14" fmla="*/ 1068058 w 1104158"/>
              <a:gd name="connsiteY14" fmla="*/ 401053 h 930442"/>
              <a:gd name="connsiteX15" fmla="*/ 987848 w 1104158"/>
              <a:gd name="connsiteY15" fmla="*/ 256674 h 930442"/>
              <a:gd name="connsiteX16" fmla="*/ 923679 w 1104158"/>
              <a:gd name="connsiteY16" fmla="*/ 240632 h 930442"/>
              <a:gd name="connsiteX17" fmla="*/ 891595 w 1104158"/>
              <a:gd name="connsiteY17" fmla="*/ 192505 h 930442"/>
              <a:gd name="connsiteX18" fmla="*/ 811385 w 1104158"/>
              <a:gd name="connsiteY18" fmla="*/ 160421 h 930442"/>
              <a:gd name="connsiteX19" fmla="*/ 763258 w 1104158"/>
              <a:gd name="connsiteY19" fmla="*/ 128337 h 930442"/>
              <a:gd name="connsiteX20" fmla="*/ 731174 w 1104158"/>
              <a:gd name="connsiteY20" fmla="*/ 80211 h 930442"/>
              <a:gd name="connsiteX21" fmla="*/ 683048 w 1104158"/>
              <a:gd name="connsiteY21" fmla="*/ 64168 h 930442"/>
              <a:gd name="connsiteX22" fmla="*/ 618879 w 1104158"/>
              <a:gd name="connsiteY22" fmla="*/ 48126 h 930442"/>
              <a:gd name="connsiteX23" fmla="*/ 570753 w 1104158"/>
              <a:gd name="connsiteY23" fmla="*/ 32084 h 930442"/>
              <a:gd name="connsiteX24" fmla="*/ 394290 w 1104158"/>
              <a:gd name="connsiteY24" fmla="*/ 16042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158" h="930442">
                <a:moveTo>
                  <a:pt x="490542" y="0"/>
                </a:moveTo>
                <a:cubicBezTo>
                  <a:pt x="-184248" y="863731"/>
                  <a:pt x="-7707" y="302909"/>
                  <a:pt x="121574" y="561474"/>
                </a:cubicBezTo>
                <a:cubicBezTo>
                  <a:pt x="129136" y="576599"/>
                  <a:pt x="132269" y="593558"/>
                  <a:pt x="137616" y="609600"/>
                </a:cubicBezTo>
                <a:cubicBezTo>
                  <a:pt x="132269" y="647032"/>
                  <a:pt x="137221" y="687472"/>
                  <a:pt x="121574" y="721895"/>
                </a:cubicBezTo>
                <a:cubicBezTo>
                  <a:pt x="109057" y="749433"/>
                  <a:pt x="66972" y="757366"/>
                  <a:pt x="57406" y="786063"/>
                </a:cubicBezTo>
                <a:cubicBezTo>
                  <a:pt x="25662" y="881297"/>
                  <a:pt x="115078" y="880151"/>
                  <a:pt x="169700" y="898358"/>
                </a:cubicBezTo>
                <a:cubicBezTo>
                  <a:pt x="238739" y="921371"/>
                  <a:pt x="201427" y="910300"/>
                  <a:pt x="281995" y="930442"/>
                </a:cubicBezTo>
                <a:cubicBezTo>
                  <a:pt x="426374" y="925095"/>
                  <a:pt x="570974" y="924010"/>
                  <a:pt x="715132" y="914400"/>
                </a:cubicBezTo>
                <a:cubicBezTo>
                  <a:pt x="756871" y="911617"/>
                  <a:pt x="815079" y="864427"/>
                  <a:pt x="843469" y="850232"/>
                </a:cubicBezTo>
                <a:cubicBezTo>
                  <a:pt x="869225" y="837354"/>
                  <a:pt x="896097" y="826422"/>
                  <a:pt x="923679" y="818147"/>
                </a:cubicBezTo>
                <a:cubicBezTo>
                  <a:pt x="949796" y="810312"/>
                  <a:pt x="977438" y="808718"/>
                  <a:pt x="1003890" y="802105"/>
                </a:cubicBezTo>
                <a:cubicBezTo>
                  <a:pt x="1020295" y="798004"/>
                  <a:pt x="1035974" y="791410"/>
                  <a:pt x="1052016" y="786063"/>
                </a:cubicBezTo>
                <a:cubicBezTo>
                  <a:pt x="1062711" y="770021"/>
                  <a:pt x="1075478" y="755182"/>
                  <a:pt x="1084100" y="737937"/>
                </a:cubicBezTo>
                <a:cubicBezTo>
                  <a:pt x="1124123" y="657890"/>
                  <a:pt x="1093467" y="565565"/>
                  <a:pt x="1084100" y="481263"/>
                </a:cubicBezTo>
                <a:cubicBezTo>
                  <a:pt x="1081089" y="454164"/>
                  <a:pt x="1075232" y="427358"/>
                  <a:pt x="1068058" y="401053"/>
                </a:cubicBezTo>
                <a:cubicBezTo>
                  <a:pt x="1052125" y="342632"/>
                  <a:pt x="1044241" y="288899"/>
                  <a:pt x="987848" y="256674"/>
                </a:cubicBezTo>
                <a:cubicBezTo>
                  <a:pt x="968705" y="245735"/>
                  <a:pt x="945069" y="245979"/>
                  <a:pt x="923679" y="240632"/>
                </a:cubicBezTo>
                <a:cubicBezTo>
                  <a:pt x="912984" y="224590"/>
                  <a:pt x="907284" y="203712"/>
                  <a:pt x="891595" y="192505"/>
                </a:cubicBezTo>
                <a:cubicBezTo>
                  <a:pt x="868163" y="175767"/>
                  <a:pt x="837141" y="173299"/>
                  <a:pt x="811385" y="160421"/>
                </a:cubicBezTo>
                <a:cubicBezTo>
                  <a:pt x="794140" y="151799"/>
                  <a:pt x="779300" y="139032"/>
                  <a:pt x="763258" y="128337"/>
                </a:cubicBezTo>
                <a:cubicBezTo>
                  <a:pt x="752563" y="112295"/>
                  <a:pt x="746229" y="92255"/>
                  <a:pt x="731174" y="80211"/>
                </a:cubicBezTo>
                <a:cubicBezTo>
                  <a:pt x="717970" y="69647"/>
                  <a:pt x="699307" y="68814"/>
                  <a:pt x="683048" y="64168"/>
                </a:cubicBezTo>
                <a:cubicBezTo>
                  <a:pt x="661848" y="58111"/>
                  <a:pt x="640079" y="54183"/>
                  <a:pt x="618879" y="48126"/>
                </a:cubicBezTo>
                <a:cubicBezTo>
                  <a:pt x="602620" y="43481"/>
                  <a:pt x="587466" y="34655"/>
                  <a:pt x="570753" y="32084"/>
                </a:cubicBezTo>
                <a:cubicBezTo>
                  <a:pt x="463021" y="15510"/>
                  <a:pt x="458300" y="16042"/>
                  <a:pt x="394290" y="160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0" name="TextBox 49"/>
          <p:cNvSpPr txBox="1"/>
          <p:nvPr/>
        </p:nvSpPr>
        <p:spPr>
          <a:xfrm>
            <a:off x="223405" y="822236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1</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6" name="TextBox 55"/>
          <p:cNvSpPr txBox="1"/>
          <p:nvPr/>
        </p:nvSpPr>
        <p:spPr>
          <a:xfrm>
            <a:off x="23321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2</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7" name="TextBox 56"/>
          <p:cNvSpPr txBox="1"/>
          <p:nvPr/>
        </p:nvSpPr>
        <p:spPr>
          <a:xfrm>
            <a:off x="4618101" y="818988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3</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8" name="TextBox 57"/>
          <p:cNvSpPr txBox="1"/>
          <p:nvPr/>
        </p:nvSpPr>
        <p:spPr>
          <a:xfrm>
            <a:off x="68279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4</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9" name="TextBox 58"/>
          <p:cNvSpPr txBox="1"/>
          <p:nvPr/>
        </p:nvSpPr>
        <p:spPr>
          <a:xfrm>
            <a:off x="288758" y="8964318"/>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47462" y="8927412"/>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Tweets</a:t>
            </a:r>
          </a:p>
        </p:txBody>
      </p:sp>
      <p:sp>
        <p:nvSpPr>
          <p:cNvPr id="53" name="Rectangle 52"/>
          <p:cNvSpPr/>
          <p:nvPr/>
        </p:nvSpPr>
        <p:spPr>
          <a:xfrm>
            <a:off x="288758" y="9251430"/>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pic>
        <p:nvPicPr>
          <p:cNvPr id="54" name="Picture 53"/>
          <p:cNvPicPr>
            <a:picLocks noChangeAspect="1"/>
          </p:cNvPicPr>
          <p:nvPr/>
        </p:nvPicPr>
        <p:blipFill rotWithShape="1">
          <a:blip r:embed="rId24"/>
          <a:srcRect b="57582"/>
          <a:stretch/>
        </p:blipFill>
        <p:spPr>
          <a:xfrm>
            <a:off x="4781378" y="9223205"/>
            <a:ext cx="3843490" cy="2687404"/>
          </a:xfrm>
          <a:prstGeom prst="rect">
            <a:avLst/>
          </a:prstGeom>
        </p:spPr>
      </p:pic>
    </p:spTree>
    <p:extLst>
      <p:ext uri="{BB962C8B-B14F-4D97-AF65-F5344CB8AC3E}">
        <p14:creationId xmlns:p14="http://schemas.microsoft.com/office/powerpoint/2010/main" val="11814663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6181213"/>
            <a:ext cx="4281487" cy="2376084"/>
          </a:xfrm>
          <a:prstGeom prst="rect">
            <a:avLst/>
          </a:prstGeom>
        </p:spPr>
      </p:pic>
      <p:sp>
        <p:nvSpPr>
          <p:cNvPr id="5" name="Rectangle 4"/>
          <p:cNvSpPr/>
          <p:nvPr/>
        </p:nvSpPr>
        <p:spPr>
          <a:xfrm>
            <a:off x="76200" y="6164212"/>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5791200"/>
            <a:ext cx="1564968" cy="707886"/>
          </a:xfrm>
          <a:prstGeom prst="rect">
            <a:avLst/>
          </a:prstGeom>
          <a:noFill/>
        </p:spPr>
        <p:txBody>
          <a:bodyPr wrap="square" lIns="0" rtlCol="0">
            <a:spAutoFit/>
          </a:bodyPr>
          <a:lstStyle/>
          <a:p>
            <a:r>
              <a:rPr lang="en-US" sz="2000" b="1" dirty="0">
                <a:latin typeface="Segoe Condensed" panose="020B0606040200020203" pitchFamily="34" charset="0"/>
              </a:rPr>
              <a:t>Video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sp>
        <p:nvSpPr>
          <p:cNvPr id="14" name="TextBox 13"/>
          <p:cNvSpPr txBox="1"/>
          <p:nvPr/>
        </p:nvSpPr>
        <p:spPr>
          <a:xfrm>
            <a:off x="181900" y="5791200"/>
            <a:ext cx="1564968" cy="400110"/>
          </a:xfrm>
          <a:prstGeom prst="rect">
            <a:avLst/>
          </a:prstGeom>
          <a:noFill/>
        </p:spPr>
        <p:txBody>
          <a:bodyPr wrap="square" lIns="0" rtlCol="0">
            <a:spAutoFit/>
          </a:bodyPr>
          <a:lstStyle/>
          <a:p>
            <a:r>
              <a:rPr lang="en-US" sz="2000" b="1" dirty="0">
                <a:latin typeface="Segoe Condensed" panose="020B0606040200020203" pitchFamily="34" charset="0"/>
              </a:rPr>
              <a:t>About</a:t>
            </a:r>
            <a:endParaRPr lang="en-US" sz="2000" dirty="0">
              <a:latin typeface="Segoe Condensed" panose="020B0606040200020203" pitchFamily="34" charset="0"/>
            </a:endParaRPr>
          </a:p>
        </p:txBody>
      </p:sp>
      <p:sp>
        <p:nvSpPr>
          <p:cNvPr id="10" name="TextBox 9"/>
          <p:cNvSpPr txBox="1"/>
          <p:nvPr/>
        </p:nvSpPr>
        <p:spPr>
          <a:xfrm>
            <a:off x="152400" y="12974587"/>
            <a:ext cx="2234683" cy="707886"/>
          </a:xfrm>
          <a:prstGeom prst="rect">
            <a:avLst/>
          </a:prstGeom>
          <a:noFill/>
        </p:spPr>
        <p:txBody>
          <a:bodyPr wrap="square" lIns="0" rtlCol="0">
            <a:spAutoFit/>
          </a:bodyPr>
          <a:lstStyle/>
          <a:p>
            <a:r>
              <a:rPr lang="en-US" sz="2000" b="1" dirty="0">
                <a:latin typeface="Segoe Condensed" panose="020B0606040200020203" pitchFamily="34" charset="0"/>
              </a:rPr>
              <a:t>Photo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11415014"/>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11438224"/>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7425169"/>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615035"/>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225981"/>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8919005"/>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771" y="13444184"/>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52895" y="13444184"/>
            <a:ext cx="2878954" cy="1920240"/>
          </a:xfrm>
          <a:prstGeom prst="rect">
            <a:avLst/>
          </a:prstGeom>
        </p:spPr>
      </p:pic>
      <p:grpSp>
        <p:nvGrpSpPr>
          <p:cNvPr id="26" name="Group 25"/>
          <p:cNvGrpSpPr>
            <a:grpSpLocks noChangeAspect="1"/>
          </p:cNvGrpSpPr>
          <p:nvPr/>
        </p:nvGrpSpPr>
        <p:grpSpPr>
          <a:xfrm>
            <a:off x="-3705333" y="8611740"/>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47931" y="13444184"/>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47931" y="15467656"/>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47931" y="17481763"/>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52895" y="15467656"/>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2750060"/>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2730550"/>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2764" y="17509593"/>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52248" y="17509593"/>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2780456"/>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771" y="15476108"/>
            <a:ext cx="2878956" cy="1920240"/>
          </a:xfrm>
          <a:prstGeom prst="rect">
            <a:avLst/>
          </a:prstGeom>
        </p:spPr>
      </p:pic>
      <p:sp>
        <p:nvSpPr>
          <p:cNvPr id="35" name="TextBox 34"/>
          <p:cNvSpPr txBox="1"/>
          <p:nvPr/>
        </p:nvSpPr>
        <p:spPr>
          <a:xfrm>
            <a:off x="152399" y="8955475"/>
            <a:ext cx="2234683" cy="400110"/>
          </a:xfrm>
          <a:prstGeom prst="rect">
            <a:avLst/>
          </a:prstGeom>
          <a:noFill/>
        </p:spPr>
        <p:txBody>
          <a:bodyPr wrap="square" lIns="0" rtlCol="0">
            <a:spAutoFit/>
          </a:bodyPr>
          <a:lstStyle/>
          <a:p>
            <a:r>
              <a:rPr lang="en-US" sz="2000" b="1" dirty="0">
                <a:latin typeface="Segoe Condensed" panose="020B0606040200020203" pitchFamily="34" charset="0"/>
              </a:rPr>
              <a:t>Publications</a:t>
            </a:r>
            <a:endParaRPr lang="en-US" sz="2000" dirty="0">
              <a:latin typeface="Segoe Condensed" panose="020B0606040200020203" pitchFamily="34" charset="0"/>
            </a:endParaRPr>
          </a:p>
        </p:txBody>
      </p:sp>
      <p:pic>
        <p:nvPicPr>
          <p:cNvPr id="6" name="Picture 5"/>
          <p:cNvPicPr>
            <a:picLocks noChangeAspect="1"/>
          </p:cNvPicPr>
          <p:nvPr/>
        </p:nvPicPr>
        <p:blipFill>
          <a:blip r:embed="rId20"/>
          <a:stretch>
            <a:fillRect/>
          </a:stretch>
        </p:blipFill>
        <p:spPr>
          <a:xfrm>
            <a:off x="-7391400" y="3981234"/>
            <a:ext cx="6756918" cy="1508489"/>
          </a:xfrm>
          <a:prstGeom prst="rect">
            <a:avLst/>
          </a:prstGeom>
        </p:spPr>
      </p:pic>
      <p:pic>
        <p:nvPicPr>
          <p:cNvPr id="25" name="Picture 24"/>
          <p:cNvPicPr>
            <a:picLocks noChangeAspect="1"/>
          </p:cNvPicPr>
          <p:nvPr/>
        </p:nvPicPr>
        <p:blipFill>
          <a:blip r:embed="rId21"/>
          <a:stretch>
            <a:fillRect/>
          </a:stretch>
        </p:blipFill>
        <p:spPr>
          <a:xfrm>
            <a:off x="-7422690" y="5542170"/>
            <a:ext cx="6260432" cy="1521095"/>
          </a:xfrm>
          <a:prstGeom prst="rect">
            <a:avLst/>
          </a:prstGeom>
        </p:spPr>
      </p:pic>
      <p:pic>
        <p:nvPicPr>
          <p:cNvPr id="29" name="Picture 28"/>
          <p:cNvPicPr>
            <a:picLocks noChangeAspect="1"/>
          </p:cNvPicPr>
          <p:nvPr/>
        </p:nvPicPr>
        <p:blipFill>
          <a:blip r:embed="rId22"/>
          <a:stretch>
            <a:fillRect/>
          </a:stretch>
        </p:blipFill>
        <p:spPr>
          <a:xfrm>
            <a:off x="151883" y="9482426"/>
            <a:ext cx="1219718" cy="1520582"/>
          </a:xfrm>
          <a:prstGeom prst="rect">
            <a:avLst/>
          </a:prstGeom>
          <a:ln w="6350">
            <a:solidFill>
              <a:schemeClr val="bg1">
                <a:lumMod val="50000"/>
              </a:schemeClr>
            </a:solidFill>
          </a:ln>
        </p:spPr>
      </p:pic>
      <p:sp>
        <p:nvSpPr>
          <p:cNvPr id="36" name="Rectangle 35"/>
          <p:cNvSpPr/>
          <p:nvPr/>
        </p:nvSpPr>
        <p:spPr>
          <a:xfrm>
            <a:off x="1483877" y="9412763"/>
            <a:ext cx="7445809" cy="1415772"/>
          </a:xfrm>
          <a:prstGeom prst="rect">
            <a:avLst/>
          </a:prstGeom>
        </p:spPr>
        <p:txBody>
          <a:bodyPr wrap="square" lIns="0">
            <a:spAutoFit/>
          </a:bodyPr>
          <a:lstStyle/>
          <a:p>
            <a:r>
              <a:rPr lang="en-US" sz="1600" dirty="0">
                <a:latin typeface="Adelle" charset="0"/>
                <a:ea typeface="Adelle" charset="0"/>
                <a:cs typeface="Adelle" charset="0"/>
              </a:rPr>
              <a:t>SharedPhys: Live Physiological Sensing, Whole-Body Interaction, and Large-Screen Visualizations to Support Shared Inquiry Experiences</a:t>
            </a:r>
            <a:br>
              <a:rPr lang="en-US" sz="1800" dirty="0"/>
            </a:br>
            <a:r>
              <a:rPr lang="en-US" sz="1200" dirty="0" err="1">
                <a:solidFill>
                  <a:srgbClr val="444444"/>
                </a:solidFill>
                <a:latin typeface="Adelle" charset="0"/>
                <a:ea typeface="Adelle" charset="0"/>
                <a:cs typeface="Adelle" charset="0"/>
              </a:rPr>
              <a:t>Seokbin</a:t>
            </a:r>
            <a:r>
              <a:rPr lang="en-US" sz="1200" dirty="0">
                <a:solidFill>
                  <a:srgbClr val="444444"/>
                </a:solidFill>
                <a:latin typeface="Adelle" charset="0"/>
                <a:ea typeface="Adelle" charset="0"/>
                <a:cs typeface="Adelle" charset="0"/>
              </a:rPr>
              <a:t> Kang, Leyla </a:t>
            </a:r>
            <a:r>
              <a:rPr lang="en-US" sz="1200" dirty="0" err="1">
                <a:solidFill>
                  <a:srgbClr val="444444"/>
                </a:solidFill>
                <a:latin typeface="Adelle" charset="0"/>
                <a:ea typeface="Adelle" charset="0"/>
                <a:cs typeface="Adelle" charset="0"/>
              </a:rPr>
              <a:t>Norooz</a:t>
            </a:r>
            <a:r>
              <a:rPr lang="en-US" sz="1200" dirty="0">
                <a:solidFill>
                  <a:srgbClr val="444444"/>
                </a:solidFill>
                <a:latin typeface="Adelle" charset="0"/>
                <a:ea typeface="Adelle" charset="0"/>
                <a:cs typeface="Adelle" charset="0"/>
              </a:rPr>
              <a:t>, Vanessa </a:t>
            </a:r>
            <a:r>
              <a:rPr lang="en-US" sz="1200" dirty="0" err="1">
                <a:solidFill>
                  <a:srgbClr val="444444"/>
                </a:solidFill>
                <a:latin typeface="Adelle" charset="0"/>
                <a:ea typeface="Adelle" charset="0"/>
                <a:cs typeface="Adelle" charset="0"/>
              </a:rPr>
              <a:t>Oguamanam</a:t>
            </a:r>
            <a:r>
              <a:rPr lang="en-US" sz="1200" dirty="0">
                <a:solidFill>
                  <a:srgbClr val="444444"/>
                </a:solidFill>
                <a:latin typeface="Adelle" charset="0"/>
                <a:ea typeface="Adelle" charset="0"/>
                <a:cs typeface="Adelle" charset="0"/>
              </a:rPr>
              <a:t>, </a:t>
            </a:r>
            <a:r>
              <a:rPr lang="en-US" sz="1200" dirty="0" err="1">
                <a:solidFill>
                  <a:srgbClr val="444444"/>
                </a:solidFill>
                <a:latin typeface="Adelle" charset="0"/>
                <a:ea typeface="Adelle" charset="0"/>
                <a:cs typeface="Adelle" charset="0"/>
              </a:rPr>
              <a:t>Angelisa</a:t>
            </a:r>
            <a:r>
              <a:rPr lang="en-US" sz="1200" dirty="0">
                <a:solidFill>
                  <a:srgbClr val="444444"/>
                </a:solidFill>
                <a:latin typeface="Adelle" charset="0"/>
                <a:ea typeface="Adelle" charset="0"/>
                <a:cs typeface="Adelle" charset="0"/>
              </a:rPr>
              <a:t> Plane, Tamara L. Clegg, Jon E. Froehlich</a:t>
            </a:r>
            <a:br>
              <a:rPr lang="en-US" sz="1800" dirty="0"/>
            </a:br>
            <a:r>
              <a:rPr lang="en-US" sz="1400" dirty="0">
                <a:solidFill>
                  <a:srgbClr val="7F7F7F"/>
                </a:solidFill>
                <a:latin typeface="SegoeUILightWeb" charset="0"/>
              </a:rPr>
              <a:t>Proceedings of IDC 2016 </a:t>
            </a:r>
            <a:r>
              <a:rPr lang="en-US" sz="1400" i="1" dirty="0">
                <a:solidFill>
                  <a:srgbClr val="7F7F7F"/>
                </a:solidFill>
                <a:latin typeface="SegoeUILightWeb" charset="0"/>
              </a:rPr>
              <a:t>To Appear</a:t>
            </a:r>
            <a:br>
              <a:rPr lang="en-US" sz="1400" dirty="0"/>
            </a:br>
            <a:r>
              <a:rPr lang="en-US" sz="1400" dirty="0">
                <a:solidFill>
                  <a:srgbClr val="7F7F7F"/>
                </a:solidFill>
                <a:latin typeface="SegoeUILightWeb" charset="0"/>
              </a:rPr>
              <a:t>keywords: </a:t>
            </a:r>
            <a:r>
              <a:rPr lang="en-US" sz="1400" dirty="0" err="1">
                <a:solidFill>
                  <a:srgbClr val="7F7F7F"/>
                </a:solidFill>
                <a:latin typeface="SegoeUILightWeb" charset="0"/>
              </a:rPr>
              <a:t>sharedphys</a:t>
            </a:r>
            <a:r>
              <a:rPr lang="en-US" sz="1400" dirty="0">
                <a:solidFill>
                  <a:srgbClr val="7F7F7F"/>
                </a:solidFill>
                <a:latin typeface="SegoeUILightWeb" charset="0"/>
              </a:rPr>
              <a:t>, </a:t>
            </a:r>
            <a:r>
              <a:rPr lang="en-US" sz="1400" dirty="0" err="1">
                <a:solidFill>
                  <a:srgbClr val="7F7F7F"/>
                </a:solidFill>
                <a:latin typeface="SegoeUILightWeb" charset="0"/>
              </a:rPr>
              <a:t>bodyvis</a:t>
            </a:r>
            <a:r>
              <a:rPr lang="en-US" sz="1400" dirty="0">
                <a:solidFill>
                  <a:srgbClr val="7F7F7F"/>
                </a:solidFill>
                <a:latin typeface="SegoeUILightWeb" charset="0"/>
              </a:rPr>
              <a:t>, physiological sensing, large-screen displays, mixed-reality, scientific inquiry, collaborative learning, stem, wearables</a:t>
            </a:r>
            <a:endParaRPr lang="en-US" sz="1400" dirty="0"/>
          </a:p>
        </p:txBody>
      </p:sp>
      <p:pic>
        <p:nvPicPr>
          <p:cNvPr id="37" name="Picture 36"/>
          <p:cNvPicPr>
            <a:picLocks noChangeAspect="1"/>
          </p:cNvPicPr>
          <p:nvPr/>
        </p:nvPicPr>
        <p:blipFill>
          <a:blip r:embed="rId23"/>
          <a:stretch>
            <a:fillRect/>
          </a:stretch>
        </p:blipFill>
        <p:spPr>
          <a:xfrm>
            <a:off x="148326" y="11216205"/>
            <a:ext cx="1216152" cy="1508028"/>
          </a:xfrm>
          <a:prstGeom prst="rect">
            <a:avLst/>
          </a:prstGeom>
          <a:ln w="6350">
            <a:solidFill>
              <a:schemeClr val="bg1">
                <a:lumMod val="50000"/>
              </a:schemeClr>
            </a:solidFill>
          </a:ln>
        </p:spPr>
      </p:pic>
      <p:sp>
        <p:nvSpPr>
          <p:cNvPr id="38" name="Rectangle 37"/>
          <p:cNvSpPr/>
          <p:nvPr/>
        </p:nvSpPr>
        <p:spPr>
          <a:xfrm>
            <a:off x="1483877" y="11142904"/>
            <a:ext cx="7206990" cy="1200329"/>
          </a:xfrm>
          <a:prstGeom prst="rect">
            <a:avLst/>
          </a:prstGeom>
        </p:spPr>
        <p:txBody>
          <a:bodyPr wrap="square" lIns="0">
            <a:spAutoFit/>
          </a:bodyPr>
          <a:lstStyle/>
          <a:p>
            <a:r>
              <a:rPr lang="en-US" sz="1600" dirty="0">
                <a:latin typeface="Adelle" charset="0"/>
                <a:ea typeface="Adelle" charset="0"/>
                <a:cs typeface="Adelle" charset="0"/>
              </a:rPr>
              <a:t>BodyVis: A New Approach to Body Learning Through Wearable Sensing and Visualization</a:t>
            </a:r>
            <a:br>
              <a:rPr lang="en-US" sz="2000" dirty="0"/>
            </a:br>
            <a:r>
              <a:rPr lang="en-US" sz="1600" dirty="0">
                <a:solidFill>
                  <a:srgbClr val="000000"/>
                </a:solidFill>
                <a:latin typeface="SegoeUILightWeb" charset="0"/>
              </a:rPr>
              <a:t>Leyla Norooz, Matthew Mauriello, Anita Jorgensen, Brenna McNally, </a:t>
            </a:r>
            <a:r>
              <a:rPr lang="en-US" sz="1600" dirty="0">
                <a:solidFill>
                  <a:srgbClr val="000000"/>
                </a:solidFill>
                <a:latin typeface="SegoeUISemiboldWeb" charset="0"/>
              </a:rPr>
              <a:t>Jon E. Froehlich</a:t>
            </a:r>
            <a:br>
              <a:rPr lang="en-US" sz="1600" dirty="0"/>
            </a:br>
            <a:r>
              <a:rPr lang="en-US" sz="1200" dirty="0">
                <a:solidFill>
                  <a:srgbClr val="7F7F7F"/>
                </a:solidFill>
                <a:latin typeface="SegoeUILightWeb" charset="0"/>
              </a:rPr>
              <a:t>Proceedings of CHI 2015 | </a:t>
            </a:r>
            <a:r>
              <a:rPr lang="en-US" sz="1200" dirty="0">
                <a:solidFill>
                  <a:srgbClr val="C25059"/>
                </a:solidFill>
                <a:latin typeface="SegoeUILightWeb" charset="0"/>
              </a:rPr>
              <a:t>Best Paper Honorable Mention</a:t>
            </a:r>
            <a:r>
              <a:rPr lang="en-US" sz="1200" dirty="0">
                <a:solidFill>
                  <a:srgbClr val="7F7F7F"/>
                </a:solidFill>
                <a:latin typeface="SegoeUILightWeb" charset="0"/>
              </a:rPr>
              <a:t> | Acceptance Rate: 23% (495/2150)</a:t>
            </a:r>
            <a:br>
              <a:rPr lang="en-US" sz="1200" dirty="0"/>
            </a:br>
            <a:r>
              <a:rPr lang="en-US" sz="1200" dirty="0">
                <a:solidFill>
                  <a:srgbClr val="7F7F7F"/>
                </a:solidFill>
                <a:latin typeface="SegoeUILightWeb" charset="0"/>
              </a:rPr>
              <a:t>keywords: wearables, interactive body learning, physiological sensing, tangible interactive computing</a:t>
            </a:r>
            <a:endParaRPr lang="en-US" sz="1200" dirty="0"/>
          </a:p>
        </p:txBody>
      </p:sp>
      <p:sp>
        <p:nvSpPr>
          <p:cNvPr id="40" name="Rectangle 39"/>
          <p:cNvSpPr/>
          <p:nvPr/>
        </p:nvSpPr>
        <p:spPr>
          <a:xfrm>
            <a:off x="398770" y="4144476"/>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Some statement about </a:t>
            </a:r>
            <a:r>
              <a:rPr lang="en-US" dirty="0">
                <a:solidFill>
                  <a:srgbClr val="0070C0"/>
                </a:solidFill>
                <a:latin typeface="Adelle Rg" panose="02000503060000020004" pitchFamily="2" charset="0"/>
              </a:rPr>
              <a:t>BodyVis </a:t>
            </a:r>
            <a:r>
              <a:rPr lang="en-US" dirty="0">
                <a:solidFill>
                  <a:prstClr val="black"/>
                </a:solidFill>
                <a:latin typeface="Adelle Rg" panose="02000503060000020004" pitchFamily="2" charset="0"/>
              </a:rPr>
              <a:t>that is awesome and fun to read and makes me excited! Yah! This is fun!</a:t>
            </a:r>
          </a:p>
        </p:txBody>
      </p:sp>
    </p:spTree>
    <p:extLst>
      <p:ext uri="{BB962C8B-B14F-4D97-AF65-F5344CB8AC3E}">
        <p14:creationId xmlns:p14="http://schemas.microsoft.com/office/powerpoint/2010/main" val="466440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716000"/>
            <a:ext cx="9144000" cy="693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116288"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2862724"/>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691201"/>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3212006"/>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3212006"/>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3212006"/>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5235478"/>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7249585"/>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5235478"/>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17277415"/>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17277415"/>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5243930"/>
            <a:ext cx="2878956" cy="1920240"/>
          </a:xfrm>
          <a:prstGeom prst="rect">
            <a:avLst/>
          </a:prstGeom>
        </p:spPr>
      </p:pic>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sp>
        <p:nvSpPr>
          <p:cNvPr id="36" name="Rectangle 35"/>
          <p:cNvSpPr/>
          <p:nvPr/>
        </p:nvSpPr>
        <p:spPr>
          <a:xfrm>
            <a:off x="1295400" y="7267162"/>
            <a:ext cx="7445809"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48326" y="7384951"/>
            <a:ext cx="1063215" cy="2825849"/>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295400" y="8844350"/>
            <a:ext cx="7206990" cy="1031051"/>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pic>
        <p:nvPicPr>
          <p:cNvPr id="39" name="Picture 38"/>
          <p:cNvPicPr>
            <a:picLocks noChangeAspect="1"/>
          </p:cNvPicPr>
          <p:nvPr/>
        </p:nvPicPr>
        <p:blipFill>
          <a:blip r:embed="rId24"/>
          <a:stretch>
            <a:fillRect/>
          </a:stretch>
        </p:blipFill>
        <p:spPr>
          <a:xfrm>
            <a:off x="4708849" y="10678527"/>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03632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06457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06631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06891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21842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21842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21768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21905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Tree>
    <p:extLst>
      <p:ext uri="{BB962C8B-B14F-4D97-AF65-F5344CB8AC3E}">
        <p14:creationId xmlns:p14="http://schemas.microsoft.com/office/powerpoint/2010/main" val="3505318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451307"/>
            <a:ext cx="9144000" cy="11770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Featured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5682124"/>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031406"/>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031406"/>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031406"/>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054878"/>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068985"/>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054878"/>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096815"/>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096815"/>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063330"/>
            <a:ext cx="2878956" cy="1920240"/>
          </a:xfrm>
          <a:prstGeom prst="rect">
            <a:avLst/>
          </a:prstGeom>
        </p:spPr>
      </p:pic>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pic>
        <p:nvPicPr>
          <p:cNvPr id="39" name="Picture 38"/>
          <p:cNvPicPr>
            <a:picLocks noChangeAspect="1"/>
          </p:cNvPicPr>
          <p:nvPr/>
        </p:nvPicPr>
        <p:blipFill>
          <a:blip r:embed="rId24"/>
          <a:stretch>
            <a:fillRect/>
          </a:stretch>
        </p:blipFill>
        <p:spPr>
          <a:xfrm>
            <a:off x="4708849" y="13497927"/>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1826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34651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34825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35085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0036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0036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49962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0099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643359" y="22463748"/>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2463748"/>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2460164"/>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2467661"/>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2463748"/>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2460164"/>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2138752"/>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9849498"/>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2617863"/>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5"/>
          <a:stretch>
            <a:fillRect/>
          </a:stretch>
        </p:blipFill>
        <p:spPr>
          <a:xfrm>
            <a:off x="4684924" y="10224556"/>
            <a:ext cx="4237471" cy="2366637"/>
          </a:xfrm>
          <a:prstGeom prst="rect">
            <a:avLst/>
          </a:prstGeom>
        </p:spPr>
      </p:pic>
      <p:sp>
        <p:nvSpPr>
          <p:cNvPr id="77" name="Rectangle 76"/>
          <p:cNvSpPr/>
          <p:nvPr/>
        </p:nvSpPr>
        <p:spPr>
          <a:xfrm>
            <a:off x="4684924" y="12617863"/>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78" name="Picture 77"/>
          <p:cNvPicPr>
            <a:picLocks noChangeAspect="1"/>
          </p:cNvPicPr>
          <p:nvPr/>
        </p:nvPicPr>
        <p:blipFill>
          <a:blip r:embed="rId3"/>
          <a:stretch>
            <a:fillRect/>
          </a:stretch>
        </p:blipFill>
        <p:spPr>
          <a:xfrm>
            <a:off x="9756827" y="11588820"/>
            <a:ext cx="4281487" cy="2376084"/>
          </a:xfrm>
          <a:prstGeom prst="rect">
            <a:avLst/>
          </a:prstGeom>
        </p:spPr>
      </p:pic>
      <p:sp>
        <p:nvSpPr>
          <p:cNvPr id="79" name="TextBox 78"/>
          <p:cNvSpPr txBox="1"/>
          <p:nvPr/>
        </p:nvSpPr>
        <p:spPr>
          <a:xfrm>
            <a:off x="109542" y="24088175"/>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pic>
        <p:nvPicPr>
          <p:cNvPr id="81" name="Picture 80"/>
          <p:cNvPicPr>
            <a:picLocks noChangeAspect="1"/>
          </p:cNvPicPr>
          <p:nvPr/>
        </p:nvPicPr>
        <p:blipFill>
          <a:blip r:embed="rId3"/>
          <a:stretch>
            <a:fillRect/>
          </a:stretch>
        </p:blipFill>
        <p:spPr>
          <a:xfrm>
            <a:off x="83053" y="10220992"/>
            <a:ext cx="4267454" cy="2368296"/>
          </a:xfrm>
          <a:prstGeom prst="rect">
            <a:avLst/>
          </a:prstGeom>
        </p:spPr>
      </p:pic>
      <p:sp>
        <p:nvSpPr>
          <p:cNvPr id="82" name="TextBox 81"/>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83" name="TextBox 82"/>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84" name="TextBox 83"/>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spTree>
    <p:extLst>
      <p:ext uri="{BB962C8B-B14F-4D97-AF65-F5344CB8AC3E}">
        <p14:creationId xmlns:p14="http://schemas.microsoft.com/office/powerpoint/2010/main" val="105468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660772"/>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7010054"/>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7010054"/>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7010054"/>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9033526"/>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1047633"/>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19033526"/>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1075463"/>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1075463"/>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19041978"/>
            <a:ext cx="2878956" cy="1920240"/>
          </a:xfrm>
          <a:prstGeom prst="rect">
            <a:avLst/>
          </a:prstGeom>
        </p:spPr>
      </p:pic>
      <p:sp>
        <p:nvSpPr>
          <p:cNvPr id="35" name="TextBox 34"/>
          <p:cNvSpPr txBox="1"/>
          <p:nvPr/>
        </p:nvSpPr>
        <p:spPr>
          <a:xfrm>
            <a:off x="76200" y="79956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24153" y="8270681"/>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0201" y="8363600"/>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9533967"/>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39" name="Picture 38"/>
          <p:cNvPicPr>
            <a:picLocks noChangeAspect="1"/>
          </p:cNvPicPr>
          <p:nvPr/>
        </p:nvPicPr>
        <p:blipFill>
          <a:blip r:embed="rId25"/>
          <a:stretch>
            <a:fillRect/>
          </a:stretch>
        </p:blipFill>
        <p:spPr>
          <a:xfrm>
            <a:off x="4708849" y="14476575"/>
            <a:ext cx="1948765" cy="1463040"/>
          </a:xfrm>
          <a:prstGeom prst="rect">
            <a:avLst/>
          </a:prstGeom>
        </p:spPr>
      </p:pic>
      <p:pic>
        <p:nvPicPr>
          <p:cNvPr id="42" name="Picture 41"/>
          <p:cNvPicPr>
            <a:picLocks noChangeAspect="1"/>
          </p:cNvPicPr>
          <p:nvPr/>
        </p:nvPicPr>
        <p:blipFill rotWithShape="1">
          <a:blip r:embed="rId26"/>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4161248"/>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7"/>
          <a:stretch>
            <a:fillRect/>
          </a:stretch>
        </p:blipFill>
        <p:spPr>
          <a:xfrm>
            <a:off x="2424763" y="14443820"/>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7477" y="14461198"/>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8967" y="14487194"/>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98227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982271"/>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97491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988562"/>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643359" y="2344239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344239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343881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344630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344239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3438812"/>
            <a:ext cx="1362720" cy="1398267"/>
            <a:chOff x="7096912" y="10670657"/>
            <a:chExt cx="1362720" cy="1398267"/>
          </a:xfrm>
        </p:grpSpPr>
        <p:pic>
          <p:nvPicPr>
            <p:cNvPr id="64" name="Picture 3"/>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31174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10828146"/>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3596511"/>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1203204"/>
            <a:ext cx="4237471" cy="2366637"/>
          </a:xfrm>
          <a:prstGeom prst="rect">
            <a:avLst/>
          </a:prstGeom>
        </p:spPr>
      </p:pic>
      <p:sp>
        <p:nvSpPr>
          <p:cNvPr id="77" name="Rectangle 76"/>
          <p:cNvSpPr/>
          <p:nvPr/>
        </p:nvSpPr>
        <p:spPr>
          <a:xfrm>
            <a:off x="4684924" y="13596511"/>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79" name="TextBox 78"/>
          <p:cNvSpPr txBox="1"/>
          <p:nvPr/>
        </p:nvSpPr>
        <p:spPr>
          <a:xfrm>
            <a:off x="109542" y="250668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pic>
        <p:nvPicPr>
          <p:cNvPr id="83"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b="57964"/>
          <a:stretch/>
        </p:blipFill>
        <p:spPr bwMode="auto">
          <a:xfrm>
            <a:off x="7304691" y="9412945"/>
            <a:ext cx="1804757" cy="1395392"/>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pic>
        <p:nvPicPr>
          <p:cNvPr id="87" name="Picture 86"/>
          <p:cNvPicPr>
            <a:picLocks noChangeAspect="1"/>
          </p:cNvPicPr>
          <p:nvPr/>
        </p:nvPicPr>
        <p:blipFill>
          <a:blip r:embed="rId4"/>
          <a:stretch>
            <a:fillRect/>
          </a:stretch>
        </p:blipFill>
        <p:spPr>
          <a:xfrm>
            <a:off x="120043" y="11203204"/>
            <a:ext cx="4267454" cy="2368296"/>
          </a:xfrm>
          <a:prstGeom prst="rect">
            <a:avLst/>
          </a:prstGeom>
        </p:spPr>
      </p:pic>
    </p:spTree>
    <p:extLst>
      <p:ext uri="{BB962C8B-B14F-4D97-AF65-F5344CB8AC3E}">
        <p14:creationId xmlns:p14="http://schemas.microsoft.com/office/powerpoint/2010/main" val="1289822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535400"/>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6884682"/>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6884682"/>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6884682"/>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8908154"/>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0922261"/>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18908154"/>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0950091"/>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0950091"/>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18916606"/>
            <a:ext cx="2878956" cy="1920240"/>
          </a:xfrm>
          <a:prstGeom prst="rect">
            <a:avLst/>
          </a:prstGeom>
        </p:spPr>
      </p:pic>
      <p:sp>
        <p:nvSpPr>
          <p:cNvPr id="35" name="TextBox 34"/>
          <p:cNvSpPr txBox="1"/>
          <p:nvPr/>
        </p:nvSpPr>
        <p:spPr>
          <a:xfrm>
            <a:off x="76200" y="79956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24153" y="8270681"/>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0201" y="8363600"/>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9533967"/>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grpSp>
        <p:nvGrpSpPr>
          <p:cNvPr id="67" name="Group 66"/>
          <p:cNvGrpSpPr/>
          <p:nvPr/>
        </p:nvGrpSpPr>
        <p:grpSpPr>
          <a:xfrm>
            <a:off x="1643359" y="2344239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344239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27">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343881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28">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344630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29">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344239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3438812"/>
            <a:ext cx="1362720" cy="1398267"/>
            <a:chOff x="7096912" y="10670657"/>
            <a:chExt cx="1362720" cy="1398267"/>
          </a:xfrm>
        </p:grpSpPr>
        <p:pic>
          <p:nvPicPr>
            <p:cNvPr id="64"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31174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79" name="TextBox 78"/>
          <p:cNvSpPr txBox="1"/>
          <p:nvPr/>
        </p:nvSpPr>
        <p:spPr>
          <a:xfrm>
            <a:off x="109542" y="250668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72" name="TextBox 71"/>
          <p:cNvSpPr txBox="1"/>
          <p:nvPr/>
        </p:nvSpPr>
        <p:spPr>
          <a:xfrm>
            <a:off x="1433" y="10828146"/>
            <a:ext cx="2242892" cy="248119"/>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84754" y="13059902"/>
            <a:ext cx="3416098" cy="396990"/>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2"/>
          <a:stretch>
            <a:fillRect/>
          </a:stretch>
        </p:blipFill>
        <p:spPr>
          <a:xfrm>
            <a:off x="3777095" y="11130504"/>
            <a:ext cx="3416097" cy="1907898"/>
          </a:xfrm>
          <a:prstGeom prst="rect">
            <a:avLst/>
          </a:prstGeom>
        </p:spPr>
      </p:pic>
      <p:sp>
        <p:nvSpPr>
          <p:cNvPr id="77" name="Rectangle 76"/>
          <p:cNvSpPr/>
          <p:nvPr/>
        </p:nvSpPr>
        <p:spPr>
          <a:xfrm>
            <a:off x="3777095" y="13059902"/>
            <a:ext cx="3416098" cy="521049"/>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87" name="Picture 86"/>
          <p:cNvPicPr>
            <a:picLocks noChangeAspect="1"/>
          </p:cNvPicPr>
          <p:nvPr/>
        </p:nvPicPr>
        <p:blipFill>
          <a:blip r:embed="rId4"/>
          <a:stretch>
            <a:fillRect/>
          </a:stretch>
        </p:blipFill>
        <p:spPr>
          <a:xfrm>
            <a:off x="97052" y="11130504"/>
            <a:ext cx="3440268" cy="1909235"/>
          </a:xfrm>
          <a:prstGeom prst="rect">
            <a:avLst/>
          </a:prstGeom>
        </p:spPr>
      </p:pic>
      <p:sp>
        <p:nvSpPr>
          <p:cNvPr id="95" name="TextBox 94"/>
          <p:cNvSpPr txBox="1"/>
          <p:nvPr/>
        </p:nvSpPr>
        <p:spPr>
          <a:xfrm>
            <a:off x="7432967" y="9585836"/>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96" name="Picture 95"/>
          <p:cNvPicPr>
            <a:picLocks noChangeAspect="1"/>
          </p:cNvPicPr>
          <p:nvPr/>
        </p:nvPicPr>
        <p:blipFill>
          <a:blip r:embed="rId33"/>
          <a:stretch>
            <a:fillRect/>
          </a:stretch>
        </p:blipFill>
        <p:spPr>
          <a:xfrm>
            <a:off x="7525096" y="9933306"/>
            <a:ext cx="565949" cy="466526"/>
          </a:xfrm>
          <a:prstGeom prst="rect">
            <a:avLst/>
          </a:prstGeom>
        </p:spPr>
      </p:pic>
      <p:sp>
        <p:nvSpPr>
          <p:cNvPr id="97" name="TextBox 96"/>
          <p:cNvSpPr txBox="1"/>
          <p:nvPr/>
        </p:nvSpPr>
        <p:spPr>
          <a:xfrm>
            <a:off x="8039372" y="9869713"/>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98" name="TextBox 97"/>
          <p:cNvSpPr txBox="1"/>
          <p:nvPr/>
        </p:nvSpPr>
        <p:spPr>
          <a:xfrm>
            <a:off x="8027301" y="10439525"/>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99" name="Picture 98"/>
          <p:cNvPicPr>
            <a:picLocks noChangeAspect="1"/>
          </p:cNvPicPr>
          <p:nvPr/>
        </p:nvPicPr>
        <p:blipFill>
          <a:blip r:embed="rId34"/>
          <a:stretch>
            <a:fillRect/>
          </a:stretch>
        </p:blipFill>
        <p:spPr>
          <a:xfrm>
            <a:off x="7524117" y="10515456"/>
            <a:ext cx="566928" cy="447685"/>
          </a:xfrm>
          <a:prstGeom prst="rect">
            <a:avLst/>
          </a:prstGeom>
        </p:spPr>
      </p:pic>
      <p:sp>
        <p:nvSpPr>
          <p:cNvPr id="100" name="TextBox 99"/>
          <p:cNvSpPr txBox="1"/>
          <p:nvPr/>
        </p:nvSpPr>
        <p:spPr>
          <a:xfrm>
            <a:off x="7412783" y="11078765"/>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101" name="Picture 100"/>
          <p:cNvPicPr>
            <a:picLocks noChangeAspect="1"/>
          </p:cNvPicPr>
          <p:nvPr/>
        </p:nvPicPr>
        <p:blipFill rotWithShape="1">
          <a:blip r:embed="rId35"/>
          <a:srcRect l="10406" t="6803" r="3116" b="11564"/>
          <a:stretch/>
        </p:blipFill>
        <p:spPr>
          <a:xfrm>
            <a:off x="7514111" y="11400003"/>
            <a:ext cx="559432" cy="456679"/>
          </a:xfrm>
          <a:prstGeom prst="rect">
            <a:avLst/>
          </a:prstGeom>
        </p:spPr>
      </p:pic>
      <p:pic>
        <p:nvPicPr>
          <p:cNvPr id="102" name="Picture 101"/>
          <p:cNvPicPr>
            <a:picLocks noChangeAspect="1"/>
          </p:cNvPicPr>
          <p:nvPr/>
        </p:nvPicPr>
        <p:blipFill rotWithShape="1">
          <a:blip r:embed="rId36"/>
          <a:srcRect l="719" t="9680" r="1867" b="8686"/>
          <a:stretch/>
        </p:blipFill>
        <p:spPr>
          <a:xfrm>
            <a:off x="8194610" y="11404991"/>
            <a:ext cx="553320" cy="451691"/>
          </a:xfrm>
          <a:prstGeom prst="rect">
            <a:avLst/>
          </a:prstGeom>
        </p:spPr>
      </p:pic>
      <p:pic>
        <p:nvPicPr>
          <p:cNvPr id="103" name="Picture 102"/>
          <p:cNvPicPr>
            <a:picLocks noChangeAspect="1"/>
          </p:cNvPicPr>
          <p:nvPr/>
        </p:nvPicPr>
        <p:blipFill rotWithShape="1">
          <a:blip r:embed="rId37"/>
          <a:srcRect t="10204" r="998" b="8163"/>
          <a:stretch/>
        </p:blipFill>
        <p:spPr>
          <a:xfrm>
            <a:off x="7512669" y="11977261"/>
            <a:ext cx="560874" cy="457856"/>
          </a:xfrm>
          <a:prstGeom prst="rect">
            <a:avLst/>
          </a:prstGeom>
        </p:spPr>
      </p:pic>
      <p:pic>
        <p:nvPicPr>
          <p:cNvPr id="104" name="Picture 103"/>
          <p:cNvPicPr>
            <a:picLocks noChangeAspect="1"/>
          </p:cNvPicPr>
          <p:nvPr/>
        </p:nvPicPr>
        <p:blipFill rotWithShape="1">
          <a:blip r:embed="rId38"/>
          <a:srcRect l="389" t="9775" r="-389" b="12024"/>
          <a:stretch/>
        </p:blipFill>
        <p:spPr>
          <a:xfrm>
            <a:off x="8187298" y="11977261"/>
            <a:ext cx="560873" cy="457856"/>
          </a:xfrm>
          <a:prstGeom prst="rect">
            <a:avLst/>
          </a:prstGeom>
        </p:spPr>
      </p:pic>
      <p:pic>
        <p:nvPicPr>
          <p:cNvPr id="105" name="Picture 104"/>
          <p:cNvPicPr>
            <a:picLocks noChangeAspect="1"/>
          </p:cNvPicPr>
          <p:nvPr/>
        </p:nvPicPr>
        <p:blipFill>
          <a:blip r:embed="rId39"/>
          <a:stretch>
            <a:fillRect/>
          </a:stretch>
        </p:blipFill>
        <p:spPr>
          <a:xfrm>
            <a:off x="4708849" y="14263239"/>
            <a:ext cx="1948765" cy="1463040"/>
          </a:xfrm>
          <a:prstGeom prst="rect">
            <a:avLst/>
          </a:prstGeom>
        </p:spPr>
      </p:pic>
      <p:sp>
        <p:nvSpPr>
          <p:cNvPr id="106" name="TextBox 105"/>
          <p:cNvSpPr txBox="1"/>
          <p:nvPr/>
        </p:nvSpPr>
        <p:spPr>
          <a:xfrm>
            <a:off x="76200" y="13947912"/>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107" name="Picture 106"/>
          <p:cNvPicPr>
            <a:picLocks noChangeAspect="1"/>
          </p:cNvPicPr>
          <p:nvPr/>
        </p:nvPicPr>
        <p:blipFill>
          <a:blip r:embed="rId40"/>
          <a:stretch>
            <a:fillRect/>
          </a:stretch>
        </p:blipFill>
        <p:spPr>
          <a:xfrm>
            <a:off x="2424763" y="14230484"/>
            <a:ext cx="1962734" cy="1463040"/>
          </a:xfrm>
          <a:prstGeom prst="rect">
            <a:avLst/>
          </a:prstGeom>
        </p:spPr>
      </p:pic>
      <p:pic>
        <p:nvPicPr>
          <p:cNvPr id="108" name="Picture 2" descr="http://www.cs.umd.edu/~jonf/talks/icons/Froehlich_SocialFabrics_CorporateAffiliatesTalk2016_pptx_icon.pn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47477" y="14247862"/>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https://makeabilitylab.umiacs.umd.edu/media/talks/images/Making_with_a_Social_Purpose_BszI4J2.jpg.200x0_q85_detail.jpg"/>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978967" y="14273858"/>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p:cNvSpPr txBox="1"/>
          <p:nvPr/>
        </p:nvSpPr>
        <p:spPr>
          <a:xfrm>
            <a:off x="147477" y="15768935"/>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111" name="TextBox 110"/>
          <p:cNvSpPr txBox="1"/>
          <p:nvPr/>
        </p:nvSpPr>
        <p:spPr>
          <a:xfrm>
            <a:off x="2431563" y="15768935"/>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112" name="TextBox 111"/>
          <p:cNvSpPr txBox="1"/>
          <p:nvPr/>
        </p:nvSpPr>
        <p:spPr>
          <a:xfrm>
            <a:off x="4701680" y="15761578"/>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113" name="TextBox 112"/>
          <p:cNvSpPr txBox="1"/>
          <p:nvPr/>
        </p:nvSpPr>
        <p:spPr>
          <a:xfrm>
            <a:off x="6976360" y="15775226"/>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Tree>
    <p:extLst>
      <p:ext uri="{BB962C8B-B14F-4D97-AF65-F5344CB8AC3E}">
        <p14:creationId xmlns:p14="http://schemas.microsoft.com/office/powerpoint/2010/main" val="15266846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660772"/>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7010054"/>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7010054"/>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7010054"/>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9033526"/>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1047633"/>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19033526"/>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1075463"/>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1075463"/>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19041978"/>
            <a:ext cx="2878956" cy="1920240"/>
          </a:xfrm>
          <a:prstGeom prst="rect">
            <a:avLst/>
          </a:prstGeom>
        </p:spPr>
      </p:pic>
      <p:sp>
        <p:nvSpPr>
          <p:cNvPr id="35" name="TextBox 34"/>
          <p:cNvSpPr txBox="1"/>
          <p:nvPr/>
        </p:nvSpPr>
        <p:spPr>
          <a:xfrm>
            <a:off x="76200" y="79956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24153" y="8270681"/>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0201" y="8363600"/>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9533967"/>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grpSp>
        <p:nvGrpSpPr>
          <p:cNvPr id="67" name="Group 66"/>
          <p:cNvGrpSpPr/>
          <p:nvPr/>
        </p:nvGrpSpPr>
        <p:grpSpPr>
          <a:xfrm>
            <a:off x="1643359" y="2344239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344239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27">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343881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28">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344630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29">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344239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3438812"/>
            <a:ext cx="1362720" cy="1398267"/>
            <a:chOff x="7096912" y="10670657"/>
            <a:chExt cx="1362720" cy="1398267"/>
          </a:xfrm>
        </p:grpSpPr>
        <p:pic>
          <p:nvPicPr>
            <p:cNvPr id="64"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31174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79" name="TextBox 78"/>
          <p:cNvSpPr txBox="1"/>
          <p:nvPr/>
        </p:nvSpPr>
        <p:spPr>
          <a:xfrm>
            <a:off x="109542" y="250668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grpSp>
        <p:nvGrpSpPr>
          <p:cNvPr id="85" name="Group 84"/>
          <p:cNvGrpSpPr/>
          <p:nvPr/>
        </p:nvGrpSpPr>
        <p:grpSpPr>
          <a:xfrm>
            <a:off x="1433" y="10828146"/>
            <a:ext cx="8930861" cy="5615790"/>
            <a:chOff x="1433" y="10828146"/>
            <a:chExt cx="8930861" cy="5615790"/>
          </a:xfrm>
        </p:grpSpPr>
        <p:pic>
          <p:nvPicPr>
            <p:cNvPr id="39" name="Picture 38"/>
            <p:cNvPicPr>
              <a:picLocks noChangeAspect="1"/>
            </p:cNvPicPr>
            <p:nvPr/>
          </p:nvPicPr>
          <p:blipFill>
            <a:blip r:embed="rId32"/>
            <a:stretch>
              <a:fillRect/>
            </a:stretch>
          </p:blipFill>
          <p:spPr>
            <a:xfrm>
              <a:off x="4708849" y="14476575"/>
              <a:ext cx="1948765" cy="1463040"/>
            </a:xfrm>
            <a:prstGeom prst="rect">
              <a:avLst/>
            </a:prstGeom>
          </p:spPr>
        </p:pic>
        <p:sp>
          <p:nvSpPr>
            <p:cNvPr id="44" name="TextBox 43"/>
            <p:cNvSpPr txBox="1"/>
            <p:nvPr/>
          </p:nvSpPr>
          <p:spPr>
            <a:xfrm>
              <a:off x="76200" y="14161248"/>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33"/>
            <a:stretch>
              <a:fillRect/>
            </a:stretch>
          </p:blipFill>
          <p:spPr>
            <a:xfrm>
              <a:off x="2424763" y="14443820"/>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47477" y="14461198"/>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78967" y="14487194"/>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98227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982271"/>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97491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988562"/>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72" name="TextBox 71"/>
            <p:cNvSpPr txBox="1"/>
            <p:nvPr/>
          </p:nvSpPr>
          <p:spPr>
            <a:xfrm>
              <a:off x="1433" y="10828146"/>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3596511"/>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1203204"/>
              <a:ext cx="4237471" cy="2366637"/>
            </a:xfrm>
            <a:prstGeom prst="rect">
              <a:avLst/>
            </a:prstGeom>
          </p:spPr>
        </p:pic>
        <p:sp>
          <p:nvSpPr>
            <p:cNvPr id="77" name="Rectangle 76"/>
            <p:cNvSpPr/>
            <p:nvPr/>
          </p:nvSpPr>
          <p:spPr>
            <a:xfrm>
              <a:off x="4684924" y="13596511"/>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87" name="Picture 86"/>
            <p:cNvPicPr>
              <a:picLocks noChangeAspect="1"/>
            </p:cNvPicPr>
            <p:nvPr/>
          </p:nvPicPr>
          <p:blipFill>
            <a:blip r:embed="rId4"/>
            <a:stretch>
              <a:fillRect/>
            </a:stretch>
          </p:blipFill>
          <p:spPr>
            <a:xfrm>
              <a:off x="120043" y="11203204"/>
              <a:ext cx="4267454" cy="2368296"/>
            </a:xfrm>
            <a:prstGeom prst="rect">
              <a:avLst/>
            </a:prstGeom>
          </p:spPr>
        </p:pic>
      </p:grpSp>
      <p:pic>
        <p:nvPicPr>
          <p:cNvPr id="13" name="Picture 12"/>
          <p:cNvPicPr>
            <a:picLocks noChangeAspect="1"/>
          </p:cNvPicPr>
          <p:nvPr/>
        </p:nvPicPr>
        <p:blipFill>
          <a:blip r:embed="rId37"/>
          <a:stretch>
            <a:fillRect/>
          </a:stretch>
        </p:blipFill>
        <p:spPr>
          <a:xfrm>
            <a:off x="10841214" y="14905648"/>
            <a:ext cx="1362075" cy="3076575"/>
          </a:xfrm>
          <a:prstGeom prst="rect">
            <a:avLst/>
          </a:prstGeom>
        </p:spPr>
      </p:pic>
      <p:sp>
        <p:nvSpPr>
          <p:cNvPr id="71" name="Rectangle 70"/>
          <p:cNvSpPr/>
          <p:nvPr/>
        </p:nvSpPr>
        <p:spPr>
          <a:xfrm>
            <a:off x="7487146" y="9844981"/>
            <a:ext cx="1425842" cy="24872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7405943" y="9592385"/>
            <a:ext cx="1371600" cy="307777"/>
          </a:xfrm>
          <a:prstGeom prst="rect">
            <a:avLst/>
          </a:prstGeom>
          <a:noFill/>
        </p:spPr>
        <p:txBody>
          <a:bodyPr wrap="square" rtlCol="0">
            <a:spAutoFit/>
          </a:bodyPr>
          <a:lstStyle/>
          <a:p>
            <a:r>
              <a:rPr lang="en-US" sz="1400" dirty="0">
                <a:solidFill>
                  <a:schemeClr val="tx1">
                    <a:lumMod val="65000"/>
                    <a:lumOff val="35000"/>
                  </a:schemeClr>
                </a:solidFill>
                <a:latin typeface="Adelle Rg" panose="02000503060000020004" pitchFamily="2" charset="0"/>
              </a:rPr>
              <a:t>FILTER</a:t>
            </a:r>
          </a:p>
        </p:txBody>
      </p:sp>
    </p:spTree>
    <p:extLst>
      <p:ext uri="{BB962C8B-B14F-4D97-AF65-F5344CB8AC3E}">
        <p14:creationId xmlns:p14="http://schemas.microsoft.com/office/powerpoint/2010/main" val="2246860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b="43064"/>
          <a:stretch/>
        </p:blipFill>
        <p:spPr bwMode="auto">
          <a:xfrm>
            <a:off x="7316339" y="5846769"/>
            <a:ext cx="1804757" cy="20018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8592800"/>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8942082"/>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8942082"/>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942082"/>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965554"/>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2979661"/>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20965554"/>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3007491"/>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3007491"/>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20974006"/>
            <a:ext cx="2878956" cy="1920240"/>
          </a:xfrm>
          <a:prstGeom prst="rect">
            <a:avLst/>
          </a:prstGeom>
        </p:spPr>
      </p:pic>
      <p:sp>
        <p:nvSpPr>
          <p:cNvPr id="35" name="TextBox 34"/>
          <p:cNvSpPr txBox="1"/>
          <p:nvPr/>
        </p:nvSpPr>
        <p:spPr>
          <a:xfrm>
            <a:off x="-10250197" y="151638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9202244" y="15438785"/>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226196" y="15531704"/>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9189428" y="16702071"/>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39" name="Picture 38"/>
          <p:cNvPicPr>
            <a:picLocks noChangeAspect="1"/>
          </p:cNvPicPr>
          <p:nvPr/>
        </p:nvPicPr>
        <p:blipFill>
          <a:blip r:embed="rId25"/>
          <a:stretch>
            <a:fillRect/>
          </a:stretch>
        </p:blipFill>
        <p:spPr>
          <a:xfrm>
            <a:off x="4708849" y="16393527"/>
            <a:ext cx="1948765" cy="1463040"/>
          </a:xfrm>
          <a:prstGeom prst="rect">
            <a:avLst/>
          </a:prstGeom>
        </p:spPr>
      </p:pic>
      <p:pic>
        <p:nvPicPr>
          <p:cNvPr id="42" name="Picture 41"/>
          <p:cNvPicPr>
            <a:picLocks noChangeAspect="1"/>
          </p:cNvPicPr>
          <p:nvPr/>
        </p:nvPicPr>
        <p:blipFill rotWithShape="1">
          <a:blip r:embed="rId26"/>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60782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7"/>
          <a:stretch>
            <a:fillRect/>
          </a:stretch>
        </p:blipFill>
        <p:spPr>
          <a:xfrm>
            <a:off x="2424763" y="163607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7477" y="163781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8967" y="164041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78992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78992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78918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79055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597300" y="8293512"/>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092681" y="8293512"/>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63483" y="8289928"/>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596009" y="8297425"/>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091390" y="8293512"/>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586769" y="8289928"/>
            <a:ext cx="1362720" cy="1398267"/>
            <a:chOff x="7096912" y="10670657"/>
            <a:chExt cx="1362720" cy="1398267"/>
          </a:xfrm>
        </p:grpSpPr>
        <p:pic>
          <p:nvPicPr>
            <p:cNvPr id="64" name="Picture 3"/>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38100" y="796851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12663504"/>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5431869"/>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3038562"/>
            <a:ext cx="4237471" cy="2366637"/>
          </a:xfrm>
          <a:prstGeom prst="rect">
            <a:avLst/>
          </a:prstGeom>
        </p:spPr>
      </p:pic>
      <p:sp>
        <p:nvSpPr>
          <p:cNvPr id="77" name="Rectangle 76"/>
          <p:cNvSpPr/>
          <p:nvPr/>
        </p:nvSpPr>
        <p:spPr>
          <a:xfrm>
            <a:off x="4684924" y="15431869"/>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211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pic>
        <p:nvPicPr>
          <p:cNvPr id="87" name="Picture 86"/>
          <p:cNvPicPr>
            <a:picLocks noChangeAspect="1"/>
          </p:cNvPicPr>
          <p:nvPr/>
        </p:nvPicPr>
        <p:blipFill>
          <a:blip r:embed="rId4"/>
          <a:stretch>
            <a:fillRect/>
          </a:stretch>
        </p:blipFill>
        <p:spPr>
          <a:xfrm>
            <a:off x="120043" y="13038562"/>
            <a:ext cx="4267454" cy="2368296"/>
          </a:xfrm>
          <a:prstGeom prst="rect">
            <a:avLst/>
          </a:prstGeom>
        </p:spPr>
      </p:pic>
      <p:sp>
        <p:nvSpPr>
          <p:cNvPr id="85" name="TextBox 84"/>
          <p:cNvSpPr txBox="1"/>
          <p:nvPr/>
        </p:nvSpPr>
        <p:spPr>
          <a:xfrm>
            <a:off x="64075" y="98734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88" name="Rectangle 87"/>
          <p:cNvSpPr/>
          <p:nvPr/>
        </p:nvSpPr>
        <p:spPr>
          <a:xfrm>
            <a:off x="1112028" y="10148481"/>
            <a:ext cx="8066069" cy="861774"/>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89" name="Group 88"/>
          <p:cNvGrpSpPr/>
          <p:nvPr/>
        </p:nvGrpSpPr>
        <p:grpSpPr>
          <a:xfrm>
            <a:off x="88076" y="10241400"/>
            <a:ext cx="877256" cy="2331600"/>
            <a:chOff x="148326" y="7384951"/>
            <a:chExt cx="1219718" cy="3241807"/>
          </a:xfrm>
        </p:grpSpPr>
        <p:pic>
          <p:nvPicPr>
            <p:cNvPr id="90" name="Picture 89"/>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91" name="Picture 90"/>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92" name="Rectangle 91"/>
          <p:cNvSpPr/>
          <p:nvPr/>
        </p:nvSpPr>
        <p:spPr>
          <a:xfrm>
            <a:off x="1124843" y="11411767"/>
            <a:ext cx="7797551"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spTree>
    <p:extLst>
      <p:ext uri="{BB962C8B-B14F-4D97-AF65-F5344CB8AC3E}">
        <p14:creationId xmlns:p14="http://schemas.microsoft.com/office/powerpoint/2010/main" val="3405698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b="43064"/>
          <a:stretch/>
        </p:blipFill>
        <p:spPr bwMode="auto">
          <a:xfrm>
            <a:off x="7316339" y="5846769"/>
            <a:ext cx="1804757" cy="20018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sp>
        <p:nvSpPr>
          <p:cNvPr id="35" name="TextBox 34"/>
          <p:cNvSpPr txBox="1"/>
          <p:nvPr/>
        </p:nvSpPr>
        <p:spPr>
          <a:xfrm>
            <a:off x="-10250197" y="151638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15"/>
          <a:stretch>
            <a:fillRect/>
          </a:stretch>
        </p:blipFill>
        <p:spPr>
          <a:xfrm>
            <a:off x="-7391400" y="2057400"/>
            <a:ext cx="6756918" cy="1508489"/>
          </a:xfrm>
          <a:prstGeom prst="rect">
            <a:avLst/>
          </a:prstGeom>
        </p:spPr>
      </p:pic>
      <p:pic>
        <p:nvPicPr>
          <p:cNvPr id="25" name="Picture 24"/>
          <p:cNvPicPr>
            <a:picLocks noChangeAspect="1"/>
          </p:cNvPicPr>
          <p:nvPr/>
        </p:nvPicPr>
        <p:blipFill>
          <a:blip r:embed="rId16"/>
          <a:stretch>
            <a:fillRect/>
          </a:stretch>
        </p:blipFill>
        <p:spPr>
          <a:xfrm>
            <a:off x="-7422690" y="3618336"/>
            <a:ext cx="6260432" cy="1521095"/>
          </a:xfrm>
          <a:prstGeom prst="rect">
            <a:avLst/>
          </a:prstGeom>
        </p:spPr>
      </p:pic>
      <p:sp>
        <p:nvSpPr>
          <p:cNvPr id="36" name="Rectangle 35"/>
          <p:cNvSpPr/>
          <p:nvPr/>
        </p:nvSpPr>
        <p:spPr>
          <a:xfrm>
            <a:off x="-9202244" y="15438785"/>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226196" y="15531704"/>
            <a:ext cx="877256" cy="2331600"/>
            <a:chOff x="148326" y="7384951"/>
            <a:chExt cx="1219718" cy="3241807"/>
          </a:xfrm>
        </p:grpSpPr>
        <p:pic>
          <p:nvPicPr>
            <p:cNvPr id="29" name="Picture 28"/>
            <p:cNvPicPr>
              <a:picLocks noChangeAspect="1"/>
            </p:cNvPicPr>
            <p:nvPr/>
          </p:nvPicPr>
          <p:blipFill>
            <a:blip r:embed="rId17"/>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18"/>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9189428" y="16702071"/>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42" name="Picture 41"/>
          <p:cNvPicPr>
            <a:picLocks noChangeAspect="1"/>
          </p:cNvPicPr>
          <p:nvPr/>
        </p:nvPicPr>
        <p:blipFill rotWithShape="1">
          <a:blip r:embed="rId19"/>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grpSp>
        <p:nvGrpSpPr>
          <p:cNvPr id="67" name="Group 66"/>
          <p:cNvGrpSpPr/>
          <p:nvPr/>
        </p:nvGrpSpPr>
        <p:grpSpPr>
          <a:xfrm>
            <a:off x="1597300" y="8293512"/>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092681" y="8293512"/>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2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63483" y="8289928"/>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2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596009" y="8297425"/>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2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091390" y="8293512"/>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586769" y="8289928"/>
            <a:ext cx="1362720" cy="1398267"/>
            <a:chOff x="7096912" y="10670657"/>
            <a:chExt cx="1362720" cy="1398267"/>
          </a:xfrm>
        </p:grpSpPr>
        <p:pic>
          <p:nvPicPr>
            <p:cNvPr id="64"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38100" y="796851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211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grpSp>
        <p:nvGrpSpPr>
          <p:cNvPr id="71" name="Group 70"/>
          <p:cNvGrpSpPr/>
          <p:nvPr/>
        </p:nvGrpSpPr>
        <p:grpSpPr>
          <a:xfrm>
            <a:off x="1444728" y="9958972"/>
            <a:ext cx="7631878" cy="12520028"/>
            <a:chOff x="1433" y="9873496"/>
            <a:chExt cx="9176664" cy="15054235"/>
          </a:xfrm>
        </p:grpSpPr>
        <p:sp>
          <p:nvSpPr>
            <p:cNvPr id="10" name="TextBox 9"/>
            <p:cNvSpPr txBox="1"/>
            <p:nvPr/>
          </p:nvSpPr>
          <p:spPr>
            <a:xfrm>
              <a:off x="76200" y="18592800"/>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8942082"/>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8942082"/>
              <a:ext cx="2878954" cy="1920240"/>
            </a:xfrm>
            <a:prstGeom prst="rect">
              <a:avLst/>
            </a:prstGeom>
          </p:spPr>
        </p:pic>
        <p:pic>
          <p:nvPicPr>
            <p:cNvPr id="16" name="Picture 1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47668" y="18942082"/>
              <a:ext cx="2878956" cy="1920240"/>
            </a:xfrm>
            <a:prstGeom prst="rect">
              <a:avLst/>
            </a:prstGeom>
          </p:spPr>
        </p:pic>
        <p:pic>
          <p:nvPicPr>
            <p:cNvPr id="18" name="Picture 1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47668" y="20965554"/>
              <a:ext cx="2878956" cy="1920240"/>
            </a:xfrm>
            <a:prstGeom prst="rect">
              <a:avLst/>
            </a:prstGeom>
          </p:spPr>
        </p:pic>
        <p:pic>
          <p:nvPicPr>
            <p:cNvPr id="19" name="Picture 1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47668" y="22979661"/>
              <a:ext cx="2878956" cy="1920240"/>
            </a:xfrm>
            <a:prstGeom prst="rect">
              <a:avLst/>
            </a:prstGeom>
          </p:spPr>
        </p:pic>
        <p:pic>
          <p:nvPicPr>
            <p:cNvPr id="20" name="Picture 1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52632" y="20965554"/>
              <a:ext cx="2878956" cy="1920240"/>
            </a:xfrm>
            <a:prstGeom prst="rect">
              <a:avLst/>
            </a:prstGeom>
          </p:spPr>
        </p:pic>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2501" y="23007491"/>
              <a:ext cx="2878956" cy="1920240"/>
            </a:xfrm>
            <a:prstGeom prst="rect">
              <a:avLst/>
            </a:prstGeom>
          </p:spPr>
        </p:pic>
        <p:pic>
          <p:nvPicPr>
            <p:cNvPr id="24" name="Picture 2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51985" y="23007491"/>
              <a:ext cx="2878956" cy="1920240"/>
            </a:xfrm>
            <a:prstGeom prst="rect">
              <a:avLst/>
            </a:prstGeom>
          </p:spPr>
        </p:pic>
        <p:pic>
          <p:nvPicPr>
            <p:cNvPr id="34" name="Picture 3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508" y="20974006"/>
              <a:ext cx="2878956" cy="1920240"/>
            </a:xfrm>
            <a:prstGeom prst="rect">
              <a:avLst/>
            </a:prstGeom>
          </p:spPr>
        </p:pic>
        <p:pic>
          <p:nvPicPr>
            <p:cNvPr id="39" name="Picture 38"/>
            <p:cNvPicPr>
              <a:picLocks noChangeAspect="1"/>
            </p:cNvPicPr>
            <p:nvPr/>
          </p:nvPicPr>
          <p:blipFill>
            <a:blip r:embed="rId32"/>
            <a:stretch>
              <a:fillRect/>
            </a:stretch>
          </p:blipFill>
          <p:spPr>
            <a:xfrm>
              <a:off x="4708849" y="16393527"/>
              <a:ext cx="1948765" cy="1463040"/>
            </a:xfrm>
            <a:prstGeom prst="rect">
              <a:avLst/>
            </a:prstGeom>
          </p:spPr>
        </p:pic>
        <p:sp>
          <p:nvSpPr>
            <p:cNvPr id="44" name="TextBox 43"/>
            <p:cNvSpPr txBox="1"/>
            <p:nvPr/>
          </p:nvSpPr>
          <p:spPr>
            <a:xfrm>
              <a:off x="76200" y="160782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33"/>
            <a:stretch>
              <a:fillRect/>
            </a:stretch>
          </p:blipFill>
          <p:spPr>
            <a:xfrm>
              <a:off x="2424763" y="163607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47477" y="163781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78967" y="164041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78992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78992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78918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79055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72" name="TextBox 71"/>
            <p:cNvSpPr txBox="1"/>
            <p:nvPr/>
          </p:nvSpPr>
          <p:spPr>
            <a:xfrm>
              <a:off x="1433" y="12663504"/>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5431869"/>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3038562"/>
              <a:ext cx="4237471" cy="2366637"/>
            </a:xfrm>
            <a:prstGeom prst="rect">
              <a:avLst/>
            </a:prstGeom>
          </p:spPr>
        </p:pic>
        <p:sp>
          <p:nvSpPr>
            <p:cNvPr id="77" name="Rectangle 76"/>
            <p:cNvSpPr/>
            <p:nvPr/>
          </p:nvSpPr>
          <p:spPr>
            <a:xfrm>
              <a:off x="4684924" y="15431869"/>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87" name="Picture 86"/>
            <p:cNvPicPr>
              <a:picLocks noChangeAspect="1"/>
            </p:cNvPicPr>
            <p:nvPr/>
          </p:nvPicPr>
          <p:blipFill>
            <a:blip r:embed="rId4"/>
            <a:stretch>
              <a:fillRect/>
            </a:stretch>
          </p:blipFill>
          <p:spPr>
            <a:xfrm>
              <a:off x="120043" y="13038562"/>
              <a:ext cx="4267454" cy="2368296"/>
            </a:xfrm>
            <a:prstGeom prst="rect">
              <a:avLst/>
            </a:prstGeom>
          </p:spPr>
        </p:pic>
        <p:sp>
          <p:nvSpPr>
            <p:cNvPr id="85" name="TextBox 84"/>
            <p:cNvSpPr txBox="1"/>
            <p:nvPr/>
          </p:nvSpPr>
          <p:spPr>
            <a:xfrm>
              <a:off x="64075" y="98734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88" name="Rectangle 87"/>
            <p:cNvSpPr/>
            <p:nvPr/>
          </p:nvSpPr>
          <p:spPr>
            <a:xfrm>
              <a:off x="1112028" y="10148481"/>
              <a:ext cx="8066069" cy="861774"/>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89" name="Group 88"/>
            <p:cNvGrpSpPr/>
            <p:nvPr/>
          </p:nvGrpSpPr>
          <p:grpSpPr>
            <a:xfrm>
              <a:off x="88076" y="10241400"/>
              <a:ext cx="877256" cy="2331600"/>
              <a:chOff x="148326" y="7384951"/>
              <a:chExt cx="1219718" cy="3241807"/>
            </a:xfrm>
          </p:grpSpPr>
          <p:pic>
            <p:nvPicPr>
              <p:cNvPr id="90" name="Picture 89"/>
              <p:cNvPicPr>
                <a:picLocks noChangeAspect="1"/>
              </p:cNvPicPr>
              <p:nvPr/>
            </p:nvPicPr>
            <p:blipFill>
              <a:blip r:embed="rId17"/>
              <a:stretch>
                <a:fillRect/>
              </a:stretch>
            </p:blipFill>
            <p:spPr>
              <a:xfrm>
                <a:off x="148326" y="7384951"/>
                <a:ext cx="1219718" cy="1520582"/>
              </a:xfrm>
              <a:prstGeom prst="rect">
                <a:avLst/>
              </a:prstGeom>
              <a:ln w="6350">
                <a:solidFill>
                  <a:schemeClr val="bg1">
                    <a:lumMod val="50000"/>
                  </a:schemeClr>
                </a:solidFill>
              </a:ln>
            </p:spPr>
          </p:pic>
          <p:pic>
            <p:nvPicPr>
              <p:cNvPr id="91" name="Picture 90"/>
              <p:cNvPicPr>
                <a:picLocks noChangeAspect="1"/>
              </p:cNvPicPr>
              <p:nvPr/>
            </p:nvPicPr>
            <p:blipFill>
              <a:blip r:embed="rId18"/>
              <a:stretch>
                <a:fillRect/>
              </a:stretch>
            </p:blipFill>
            <p:spPr>
              <a:xfrm>
                <a:off x="148326" y="9118730"/>
                <a:ext cx="1216152" cy="1508028"/>
              </a:xfrm>
              <a:prstGeom prst="rect">
                <a:avLst/>
              </a:prstGeom>
              <a:ln w="6350">
                <a:solidFill>
                  <a:schemeClr val="bg1">
                    <a:lumMod val="50000"/>
                  </a:schemeClr>
                </a:solidFill>
              </a:ln>
            </p:spPr>
          </p:pic>
        </p:grpSp>
        <p:sp>
          <p:nvSpPr>
            <p:cNvPr id="92" name="Rectangle 91"/>
            <p:cNvSpPr/>
            <p:nvPr/>
          </p:nvSpPr>
          <p:spPr>
            <a:xfrm>
              <a:off x="1124843" y="11411767"/>
              <a:ext cx="7797551"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grpSp>
      <p:pic>
        <p:nvPicPr>
          <p:cNvPr id="13" name="Picture 12"/>
          <p:cNvPicPr>
            <a:picLocks noChangeAspect="1"/>
          </p:cNvPicPr>
          <p:nvPr/>
        </p:nvPicPr>
        <p:blipFill>
          <a:blip r:embed="rId37"/>
          <a:stretch>
            <a:fillRect/>
          </a:stretch>
        </p:blipFill>
        <p:spPr>
          <a:xfrm>
            <a:off x="18841" y="9728525"/>
            <a:ext cx="1362075" cy="3076575"/>
          </a:xfrm>
          <a:prstGeom prst="rect">
            <a:avLst/>
          </a:prstGeom>
        </p:spPr>
      </p:pic>
    </p:spTree>
    <p:extLst>
      <p:ext uri="{BB962C8B-B14F-4D97-AF65-F5344CB8AC3E}">
        <p14:creationId xmlns:p14="http://schemas.microsoft.com/office/powerpoint/2010/main" val="4332529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27655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8506269"/>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8855551"/>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8855551"/>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855551"/>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879023"/>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2893130"/>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20879023"/>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2920960"/>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2920960"/>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20887475"/>
            <a:ext cx="2878956" cy="1920240"/>
          </a:xfrm>
          <a:prstGeom prst="rect">
            <a:avLst/>
          </a:prstGeom>
        </p:spPr>
      </p:pic>
      <p:sp>
        <p:nvSpPr>
          <p:cNvPr id="35" name="TextBox 34"/>
          <p:cNvSpPr txBox="1"/>
          <p:nvPr/>
        </p:nvSpPr>
        <p:spPr>
          <a:xfrm>
            <a:off x="64075" y="9808739"/>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12028" y="10083724"/>
            <a:ext cx="8066069" cy="861774"/>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88076" y="10176643"/>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24843" y="11347010"/>
            <a:ext cx="7797551"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39" name="Picture 38"/>
          <p:cNvPicPr>
            <a:picLocks noChangeAspect="1"/>
          </p:cNvPicPr>
          <p:nvPr/>
        </p:nvPicPr>
        <p:blipFill>
          <a:blip r:embed="rId25"/>
          <a:stretch>
            <a:fillRect/>
          </a:stretch>
        </p:blipFill>
        <p:spPr>
          <a:xfrm>
            <a:off x="4708849" y="16322072"/>
            <a:ext cx="1948765" cy="1463040"/>
          </a:xfrm>
          <a:prstGeom prst="rect">
            <a:avLst/>
          </a:prstGeom>
        </p:spPr>
      </p:pic>
      <p:pic>
        <p:nvPicPr>
          <p:cNvPr id="42" name="Picture 41"/>
          <p:cNvPicPr>
            <a:picLocks noChangeAspect="1"/>
          </p:cNvPicPr>
          <p:nvPr/>
        </p:nvPicPr>
        <p:blipFill rotWithShape="1">
          <a:blip r:embed="rId26"/>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6006745"/>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7"/>
          <a:stretch>
            <a:fillRect/>
          </a:stretch>
        </p:blipFill>
        <p:spPr>
          <a:xfrm>
            <a:off x="2424763" y="16289317"/>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7477" y="16306695"/>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8967" y="16332691"/>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7827768"/>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7827768"/>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782041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7834059"/>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331141" y="8335854"/>
            <a:ext cx="1021557" cy="1112946"/>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2524443" y="8335854"/>
            <a:ext cx="1027898" cy="1112946"/>
            <a:chOff x="2891768" y="10674241"/>
            <a:chExt cx="1288107" cy="1394684"/>
          </a:xfrm>
        </p:grpSpPr>
        <p:pic>
          <p:nvPicPr>
            <p:cNvPr id="54" name="Picture 2" descr="C:\Users\jonf\Downloads\mhacks-05-092313.jpg"/>
            <p:cNvPicPr>
              <a:picLocks noChangeAspect="1" noChangeArrowheads="1"/>
            </p:cNvPicPr>
            <p:nvPr/>
          </p:nvPicPr>
          <p:blipFill rotWithShape="1">
            <a:blip r:embed="rId3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7168" y="8332994"/>
            <a:ext cx="1052228" cy="1115806"/>
            <a:chOff x="101583" y="10670657"/>
            <a:chExt cx="1318596" cy="1398268"/>
          </a:xfrm>
        </p:grpSpPr>
        <p:pic>
          <p:nvPicPr>
            <p:cNvPr id="57" name="Picture 2" descr="https://www.cs.umd.edu/%7Ejonf/JonFroehlich.png"/>
            <p:cNvPicPr>
              <a:picLocks noChangeAspect="1" noChangeArrowheads="1"/>
            </p:cNvPicPr>
            <p:nvPr/>
          </p:nvPicPr>
          <p:blipFill rotWithShape="1">
            <a:blip r:embed="rId3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3724086" y="8338977"/>
            <a:ext cx="1021557" cy="1109823"/>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4917387" y="8335854"/>
            <a:ext cx="1021557" cy="1112946"/>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6110687" y="8332994"/>
            <a:ext cx="1087439" cy="1115805"/>
            <a:chOff x="7096912" y="10670657"/>
            <a:chExt cx="1362720" cy="1398267"/>
          </a:xfrm>
        </p:grpSpPr>
        <p:pic>
          <p:nvPicPr>
            <p:cNvPr id="64" name="Picture 3"/>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6913" y="7968120"/>
            <a:ext cx="1783258" cy="245603"/>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12673643"/>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5442008"/>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3048701"/>
            <a:ext cx="4237471" cy="2366637"/>
          </a:xfrm>
          <a:prstGeom prst="rect">
            <a:avLst/>
          </a:prstGeom>
        </p:spPr>
      </p:pic>
      <p:sp>
        <p:nvSpPr>
          <p:cNvPr id="77" name="Rectangle 76"/>
          <p:cNvSpPr/>
          <p:nvPr/>
        </p:nvSpPr>
        <p:spPr>
          <a:xfrm>
            <a:off x="4684924" y="15442008"/>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pic>
        <p:nvPicPr>
          <p:cNvPr id="87" name="Picture 86"/>
          <p:cNvPicPr>
            <a:picLocks noChangeAspect="1"/>
          </p:cNvPicPr>
          <p:nvPr/>
        </p:nvPicPr>
        <p:blipFill>
          <a:blip r:embed="rId4"/>
          <a:stretch>
            <a:fillRect/>
          </a:stretch>
        </p:blipFill>
        <p:spPr>
          <a:xfrm>
            <a:off x="120043" y="13048701"/>
            <a:ext cx="4267454" cy="2368296"/>
          </a:xfrm>
          <a:prstGeom prst="rect">
            <a:avLst/>
          </a:prstGeom>
        </p:spPr>
      </p:pic>
    </p:spTree>
    <p:extLst>
      <p:ext uri="{BB962C8B-B14F-4D97-AF65-F5344CB8AC3E}">
        <p14:creationId xmlns:p14="http://schemas.microsoft.com/office/powerpoint/2010/main" val="3041505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2003506"/>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4237301"/>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4586583"/>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4586583"/>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4586583"/>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6610055"/>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8624162"/>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6610055"/>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18651992"/>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18651992"/>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6618507"/>
            <a:ext cx="2878956" cy="1920240"/>
          </a:xfrm>
          <a:prstGeom prst="rect">
            <a:avLst/>
          </a:prstGeom>
        </p:spPr>
      </p:pic>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pic>
        <p:nvPicPr>
          <p:cNvPr id="39" name="Picture 38"/>
          <p:cNvPicPr>
            <a:picLocks noChangeAspect="1"/>
          </p:cNvPicPr>
          <p:nvPr/>
        </p:nvPicPr>
        <p:blipFill>
          <a:blip r:embed="rId24"/>
          <a:stretch>
            <a:fillRect/>
          </a:stretch>
        </p:blipFill>
        <p:spPr>
          <a:xfrm>
            <a:off x="4708849" y="12053104"/>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1737777"/>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2020349"/>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2037727"/>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2063723"/>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3558800"/>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3558800"/>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355144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3565091"/>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Tree>
    <p:extLst>
      <p:ext uri="{BB962C8B-B14F-4D97-AF65-F5344CB8AC3E}">
        <p14:creationId xmlns:p14="http://schemas.microsoft.com/office/powerpoint/2010/main" val="419615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2155092"/>
            <a:ext cx="1600200" cy="683414"/>
          </a:xfrm>
          <a:prstGeom prst="rect">
            <a:avLst/>
          </a:prstGeom>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1200481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6154528"/>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313191" y="12322733"/>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3" name="Freeform 2"/>
          <p:cNvSpPr/>
          <p:nvPr/>
        </p:nvSpPr>
        <p:spPr>
          <a:xfrm>
            <a:off x="762000" y="7119550"/>
            <a:ext cx="804111" cy="930442"/>
          </a:xfrm>
          <a:custGeom>
            <a:avLst/>
            <a:gdLst>
              <a:gd name="connsiteX0" fmla="*/ 208548 w 1605072"/>
              <a:gd name="connsiteY0" fmla="*/ 192505 h 930442"/>
              <a:gd name="connsiteX1" fmla="*/ 96253 w 1605072"/>
              <a:gd name="connsiteY1" fmla="*/ 208548 h 930442"/>
              <a:gd name="connsiteX2" fmla="*/ 32085 w 1605072"/>
              <a:gd name="connsiteY2" fmla="*/ 224590 h 930442"/>
              <a:gd name="connsiteX3" fmla="*/ 0 w 1605072"/>
              <a:gd name="connsiteY3" fmla="*/ 272716 h 930442"/>
              <a:gd name="connsiteX4" fmla="*/ 16043 w 1605072"/>
              <a:gd name="connsiteY4" fmla="*/ 529390 h 930442"/>
              <a:gd name="connsiteX5" fmla="*/ 96253 w 1605072"/>
              <a:gd name="connsiteY5" fmla="*/ 593558 h 930442"/>
              <a:gd name="connsiteX6" fmla="*/ 256674 w 1605072"/>
              <a:gd name="connsiteY6" fmla="*/ 689811 h 930442"/>
              <a:gd name="connsiteX7" fmla="*/ 320843 w 1605072"/>
              <a:gd name="connsiteY7" fmla="*/ 705853 h 930442"/>
              <a:gd name="connsiteX8" fmla="*/ 529390 w 1605072"/>
              <a:gd name="connsiteY8" fmla="*/ 770021 h 930442"/>
              <a:gd name="connsiteX9" fmla="*/ 753979 w 1605072"/>
              <a:gd name="connsiteY9" fmla="*/ 786063 h 930442"/>
              <a:gd name="connsiteX10" fmla="*/ 802106 w 1605072"/>
              <a:gd name="connsiteY10" fmla="*/ 818148 h 930442"/>
              <a:gd name="connsiteX11" fmla="*/ 818148 w 1605072"/>
              <a:gd name="connsiteY11" fmla="*/ 882316 h 930442"/>
              <a:gd name="connsiteX12" fmla="*/ 850232 w 1605072"/>
              <a:gd name="connsiteY12" fmla="*/ 930442 h 930442"/>
              <a:gd name="connsiteX13" fmla="*/ 1026695 w 1605072"/>
              <a:gd name="connsiteY13" fmla="*/ 850232 h 930442"/>
              <a:gd name="connsiteX14" fmla="*/ 1122948 w 1605072"/>
              <a:gd name="connsiteY14" fmla="*/ 818148 h 930442"/>
              <a:gd name="connsiteX15" fmla="*/ 1283369 w 1605072"/>
              <a:gd name="connsiteY15" fmla="*/ 721895 h 930442"/>
              <a:gd name="connsiteX16" fmla="*/ 1411706 w 1605072"/>
              <a:gd name="connsiteY16" fmla="*/ 625642 h 930442"/>
              <a:gd name="connsiteX17" fmla="*/ 1475874 w 1605072"/>
              <a:gd name="connsiteY17" fmla="*/ 577516 h 930442"/>
              <a:gd name="connsiteX18" fmla="*/ 1524000 w 1605072"/>
              <a:gd name="connsiteY18" fmla="*/ 545432 h 930442"/>
              <a:gd name="connsiteX19" fmla="*/ 1588169 w 1605072"/>
              <a:gd name="connsiteY19" fmla="*/ 481263 h 930442"/>
              <a:gd name="connsiteX20" fmla="*/ 1588169 w 1605072"/>
              <a:gd name="connsiteY20" fmla="*/ 352927 h 930442"/>
              <a:gd name="connsiteX21" fmla="*/ 1572127 w 1605072"/>
              <a:gd name="connsiteY21" fmla="*/ 304800 h 930442"/>
              <a:gd name="connsiteX22" fmla="*/ 1524000 w 1605072"/>
              <a:gd name="connsiteY22" fmla="*/ 288758 h 930442"/>
              <a:gd name="connsiteX23" fmla="*/ 1427748 w 1605072"/>
              <a:gd name="connsiteY23" fmla="*/ 224590 h 930442"/>
              <a:gd name="connsiteX24" fmla="*/ 1347537 w 1605072"/>
              <a:gd name="connsiteY24" fmla="*/ 160421 h 930442"/>
              <a:gd name="connsiteX25" fmla="*/ 1283369 w 1605072"/>
              <a:gd name="connsiteY25" fmla="*/ 144379 h 930442"/>
              <a:gd name="connsiteX26" fmla="*/ 1235243 w 1605072"/>
              <a:gd name="connsiteY26" fmla="*/ 128337 h 930442"/>
              <a:gd name="connsiteX27" fmla="*/ 978569 w 1605072"/>
              <a:gd name="connsiteY27" fmla="*/ 144379 h 930442"/>
              <a:gd name="connsiteX28" fmla="*/ 866274 w 1605072"/>
              <a:gd name="connsiteY28" fmla="*/ 176463 h 930442"/>
              <a:gd name="connsiteX29" fmla="*/ 657727 w 1605072"/>
              <a:gd name="connsiteY29" fmla="*/ 160421 h 930442"/>
              <a:gd name="connsiteX30" fmla="*/ 561474 w 1605072"/>
              <a:gd name="connsiteY30" fmla="*/ 112295 h 930442"/>
              <a:gd name="connsiteX31" fmla="*/ 433137 w 1605072"/>
              <a:gd name="connsiteY31" fmla="*/ 48127 h 930442"/>
              <a:gd name="connsiteX32" fmla="*/ 336885 w 1605072"/>
              <a:gd name="connsiteY32" fmla="*/ 0 h 930442"/>
              <a:gd name="connsiteX33" fmla="*/ 288758 w 1605072"/>
              <a:gd name="connsiteY33" fmla="*/ 144379 h 930442"/>
              <a:gd name="connsiteX34" fmla="*/ 208548 w 1605072"/>
              <a:gd name="connsiteY34" fmla="*/ 256674 h 930442"/>
              <a:gd name="connsiteX35" fmla="*/ 144379 w 1605072"/>
              <a:gd name="connsiteY35" fmla="*/ 224590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05072" h="930442">
                <a:moveTo>
                  <a:pt x="208548" y="192505"/>
                </a:moveTo>
                <a:cubicBezTo>
                  <a:pt x="171116" y="197853"/>
                  <a:pt x="133455" y="201784"/>
                  <a:pt x="96253" y="208548"/>
                </a:cubicBezTo>
                <a:cubicBezTo>
                  <a:pt x="74561" y="212492"/>
                  <a:pt x="50430" y="212360"/>
                  <a:pt x="32085" y="224590"/>
                </a:cubicBezTo>
                <a:cubicBezTo>
                  <a:pt x="16043" y="235285"/>
                  <a:pt x="10695" y="256674"/>
                  <a:pt x="0" y="272716"/>
                </a:cubicBezTo>
                <a:cubicBezTo>
                  <a:pt x="5348" y="358274"/>
                  <a:pt x="-8590" y="447280"/>
                  <a:pt x="16043" y="529390"/>
                </a:cubicBezTo>
                <a:cubicBezTo>
                  <a:pt x="25882" y="562186"/>
                  <a:pt x="68562" y="573419"/>
                  <a:pt x="96253" y="593558"/>
                </a:cubicBezTo>
                <a:cubicBezTo>
                  <a:pt x="135972" y="622445"/>
                  <a:pt x="205416" y="670590"/>
                  <a:pt x="256674" y="689811"/>
                </a:cubicBezTo>
                <a:cubicBezTo>
                  <a:pt x="277318" y="697552"/>
                  <a:pt x="299691" y="699632"/>
                  <a:pt x="320843" y="705853"/>
                </a:cubicBezTo>
                <a:cubicBezTo>
                  <a:pt x="390620" y="726375"/>
                  <a:pt x="457874" y="756777"/>
                  <a:pt x="529390" y="770021"/>
                </a:cubicBezTo>
                <a:cubicBezTo>
                  <a:pt x="603189" y="783687"/>
                  <a:pt x="679116" y="780716"/>
                  <a:pt x="753979" y="786063"/>
                </a:cubicBezTo>
                <a:cubicBezTo>
                  <a:pt x="770021" y="796758"/>
                  <a:pt x="791411" y="802106"/>
                  <a:pt x="802106" y="818148"/>
                </a:cubicBezTo>
                <a:cubicBezTo>
                  <a:pt x="814336" y="836493"/>
                  <a:pt x="809463" y="862051"/>
                  <a:pt x="818148" y="882316"/>
                </a:cubicBezTo>
                <a:cubicBezTo>
                  <a:pt x="825743" y="900037"/>
                  <a:pt x="839537" y="914400"/>
                  <a:pt x="850232" y="930442"/>
                </a:cubicBezTo>
                <a:cubicBezTo>
                  <a:pt x="1118214" y="841116"/>
                  <a:pt x="786431" y="959442"/>
                  <a:pt x="1026695" y="850232"/>
                </a:cubicBezTo>
                <a:cubicBezTo>
                  <a:pt x="1057483" y="836237"/>
                  <a:pt x="1090864" y="828843"/>
                  <a:pt x="1122948" y="818148"/>
                </a:cubicBezTo>
                <a:cubicBezTo>
                  <a:pt x="1304160" y="636933"/>
                  <a:pt x="1054296" y="867669"/>
                  <a:pt x="1283369" y="721895"/>
                </a:cubicBezTo>
                <a:cubicBezTo>
                  <a:pt x="1486137" y="592861"/>
                  <a:pt x="1278245" y="670128"/>
                  <a:pt x="1411706" y="625642"/>
                </a:cubicBezTo>
                <a:cubicBezTo>
                  <a:pt x="1433095" y="609600"/>
                  <a:pt x="1454117" y="593056"/>
                  <a:pt x="1475874" y="577516"/>
                </a:cubicBezTo>
                <a:cubicBezTo>
                  <a:pt x="1491563" y="566310"/>
                  <a:pt x="1509361" y="557979"/>
                  <a:pt x="1524000" y="545432"/>
                </a:cubicBezTo>
                <a:cubicBezTo>
                  <a:pt x="1546967" y="525746"/>
                  <a:pt x="1588169" y="481263"/>
                  <a:pt x="1588169" y="481263"/>
                </a:cubicBezTo>
                <a:cubicBezTo>
                  <a:pt x="1611118" y="412415"/>
                  <a:pt x="1610293" y="441422"/>
                  <a:pt x="1588169" y="352927"/>
                </a:cubicBezTo>
                <a:cubicBezTo>
                  <a:pt x="1584068" y="336522"/>
                  <a:pt x="1584084" y="316757"/>
                  <a:pt x="1572127" y="304800"/>
                </a:cubicBezTo>
                <a:cubicBezTo>
                  <a:pt x="1560170" y="292843"/>
                  <a:pt x="1540042" y="294105"/>
                  <a:pt x="1524000" y="288758"/>
                </a:cubicBezTo>
                <a:cubicBezTo>
                  <a:pt x="1391238" y="155996"/>
                  <a:pt x="1551569" y="301978"/>
                  <a:pt x="1427748" y="224590"/>
                </a:cubicBezTo>
                <a:cubicBezTo>
                  <a:pt x="1398712" y="206443"/>
                  <a:pt x="1377468" y="177050"/>
                  <a:pt x="1347537" y="160421"/>
                </a:cubicBezTo>
                <a:cubicBezTo>
                  <a:pt x="1328264" y="149714"/>
                  <a:pt x="1304568" y="150436"/>
                  <a:pt x="1283369" y="144379"/>
                </a:cubicBezTo>
                <a:cubicBezTo>
                  <a:pt x="1267110" y="139734"/>
                  <a:pt x="1251285" y="133684"/>
                  <a:pt x="1235243" y="128337"/>
                </a:cubicBezTo>
                <a:cubicBezTo>
                  <a:pt x="1149685" y="133684"/>
                  <a:pt x="1063574" y="133291"/>
                  <a:pt x="978569" y="144379"/>
                </a:cubicBezTo>
                <a:cubicBezTo>
                  <a:pt x="939966" y="149414"/>
                  <a:pt x="905155" y="174519"/>
                  <a:pt x="866274" y="176463"/>
                </a:cubicBezTo>
                <a:cubicBezTo>
                  <a:pt x="796640" y="179945"/>
                  <a:pt x="727243" y="165768"/>
                  <a:pt x="657727" y="160421"/>
                </a:cubicBezTo>
                <a:cubicBezTo>
                  <a:pt x="560137" y="127892"/>
                  <a:pt x="659211" y="165606"/>
                  <a:pt x="561474" y="112295"/>
                </a:cubicBezTo>
                <a:cubicBezTo>
                  <a:pt x="519486" y="89392"/>
                  <a:pt x="472932" y="74658"/>
                  <a:pt x="433137" y="48127"/>
                </a:cubicBezTo>
                <a:cubicBezTo>
                  <a:pt x="370941" y="6662"/>
                  <a:pt x="403302" y="22139"/>
                  <a:pt x="336885" y="0"/>
                </a:cubicBezTo>
                <a:cubicBezTo>
                  <a:pt x="307691" y="116778"/>
                  <a:pt x="337087" y="11474"/>
                  <a:pt x="288758" y="144379"/>
                </a:cubicBezTo>
                <a:cubicBezTo>
                  <a:pt x="247454" y="257965"/>
                  <a:pt x="290695" y="229292"/>
                  <a:pt x="208548" y="256674"/>
                </a:cubicBezTo>
                <a:lnTo>
                  <a:pt x="144379" y="2245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831432" y="7103548"/>
            <a:ext cx="978568" cy="978569"/>
          </a:xfrm>
          <a:custGeom>
            <a:avLst/>
            <a:gdLst>
              <a:gd name="connsiteX0" fmla="*/ 240631 w 978568"/>
              <a:gd name="connsiteY0" fmla="*/ 96253 h 978569"/>
              <a:gd name="connsiteX1" fmla="*/ 32084 w 978568"/>
              <a:gd name="connsiteY1" fmla="*/ 609600 h 978569"/>
              <a:gd name="connsiteX2" fmla="*/ 16042 w 978568"/>
              <a:gd name="connsiteY2" fmla="*/ 689811 h 978569"/>
              <a:gd name="connsiteX3" fmla="*/ 0 w 978568"/>
              <a:gd name="connsiteY3" fmla="*/ 737937 h 978569"/>
              <a:gd name="connsiteX4" fmla="*/ 16042 w 978568"/>
              <a:gd name="connsiteY4" fmla="*/ 850232 h 978569"/>
              <a:gd name="connsiteX5" fmla="*/ 112294 w 978568"/>
              <a:gd name="connsiteY5" fmla="*/ 898358 h 978569"/>
              <a:gd name="connsiteX6" fmla="*/ 160421 w 978568"/>
              <a:gd name="connsiteY6" fmla="*/ 946484 h 978569"/>
              <a:gd name="connsiteX7" fmla="*/ 288758 w 978568"/>
              <a:gd name="connsiteY7" fmla="*/ 978569 h 978569"/>
              <a:gd name="connsiteX8" fmla="*/ 561473 w 978568"/>
              <a:gd name="connsiteY8" fmla="*/ 946484 h 978569"/>
              <a:gd name="connsiteX9" fmla="*/ 673768 w 978568"/>
              <a:gd name="connsiteY9" fmla="*/ 914400 h 978569"/>
              <a:gd name="connsiteX10" fmla="*/ 721894 w 978568"/>
              <a:gd name="connsiteY10" fmla="*/ 882316 h 978569"/>
              <a:gd name="connsiteX11" fmla="*/ 737937 w 978568"/>
              <a:gd name="connsiteY11" fmla="*/ 834190 h 978569"/>
              <a:gd name="connsiteX12" fmla="*/ 705852 w 978568"/>
              <a:gd name="connsiteY12" fmla="*/ 641684 h 978569"/>
              <a:gd name="connsiteX13" fmla="*/ 721894 w 978568"/>
              <a:gd name="connsiteY13" fmla="*/ 561474 h 978569"/>
              <a:gd name="connsiteX14" fmla="*/ 850231 w 978568"/>
              <a:gd name="connsiteY14" fmla="*/ 545432 h 978569"/>
              <a:gd name="connsiteX15" fmla="*/ 898358 w 978568"/>
              <a:gd name="connsiteY15" fmla="*/ 513347 h 978569"/>
              <a:gd name="connsiteX16" fmla="*/ 914400 w 978568"/>
              <a:gd name="connsiteY16" fmla="*/ 465221 h 978569"/>
              <a:gd name="connsiteX17" fmla="*/ 946484 w 978568"/>
              <a:gd name="connsiteY17" fmla="*/ 417095 h 978569"/>
              <a:gd name="connsiteX18" fmla="*/ 978568 w 978568"/>
              <a:gd name="connsiteY18" fmla="*/ 320842 h 978569"/>
              <a:gd name="connsiteX19" fmla="*/ 962526 w 978568"/>
              <a:gd name="connsiteY19" fmla="*/ 128337 h 978569"/>
              <a:gd name="connsiteX20" fmla="*/ 930442 w 978568"/>
              <a:gd name="connsiteY20" fmla="*/ 48126 h 978569"/>
              <a:gd name="connsiteX21" fmla="*/ 914400 w 978568"/>
              <a:gd name="connsiteY21" fmla="*/ 0 h 978569"/>
              <a:gd name="connsiteX22" fmla="*/ 641684 w 978568"/>
              <a:gd name="connsiteY22" fmla="*/ 16042 h 978569"/>
              <a:gd name="connsiteX23" fmla="*/ 593558 w 978568"/>
              <a:gd name="connsiteY23" fmla="*/ 48126 h 978569"/>
              <a:gd name="connsiteX24" fmla="*/ 545431 w 978568"/>
              <a:gd name="connsiteY24" fmla="*/ 64169 h 978569"/>
              <a:gd name="connsiteX25" fmla="*/ 497305 w 978568"/>
              <a:gd name="connsiteY25" fmla="*/ 96253 h 978569"/>
              <a:gd name="connsiteX26" fmla="*/ 192505 w 978568"/>
              <a:gd name="connsiteY26" fmla="*/ 112295 h 9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8568" h="978569">
                <a:moveTo>
                  <a:pt x="240631" y="96253"/>
                </a:moveTo>
                <a:cubicBezTo>
                  <a:pt x="171115" y="267369"/>
                  <a:pt x="97447" y="436855"/>
                  <a:pt x="32084" y="609600"/>
                </a:cubicBezTo>
                <a:cubicBezTo>
                  <a:pt x="22435" y="635102"/>
                  <a:pt x="22655" y="663359"/>
                  <a:pt x="16042" y="689811"/>
                </a:cubicBezTo>
                <a:cubicBezTo>
                  <a:pt x="11941" y="706216"/>
                  <a:pt x="5347" y="721895"/>
                  <a:pt x="0" y="737937"/>
                </a:cubicBezTo>
                <a:cubicBezTo>
                  <a:pt x="5347" y="775369"/>
                  <a:pt x="685" y="815679"/>
                  <a:pt x="16042" y="850232"/>
                </a:cubicBezTo>
                <a:cubicBezTo>
                  <a:pt x="26859" y="874569"/>
                  <a:pt x="90940" y="891240"/>
                  <a:pt x="112294" y="898358"/>
                </a:cubicBezTo>
                <a:cubicBezTo>
                  <a:pt x="128336" y="914400"/>
                  <a:pt x="139767" y="937096"/>
                  <a:pt x="160421" y="946484"/>
                </a:cubicBezTo>
                <a:cubicBezTo>
                  <a:pt x="200564" y="964731"/>
                  <a:pt x="288758" y="978569"/>
                  <a:pt x="288758" y="978569"/>
                </a:cubicBezTo>
                <a:cubicBezTo>
                  <a:pt x="374790" y="969965"/>
                  <a:pt x="474790" y="962244"/>
                  <a:pt x="561473" y="946484"/>
                </a:cubicBezTo>
                <a:cubicBezTo>
                  <a:pt x="577628" y="943547"/>
                  <a:pt x="654132" y="924218"/>
                  <a:pt x="673768" y="914400"/>
                </a:cubicBezTo>
                <a:cubicBezTo>
                  <a:pt x="691013" y="905778"/>
                  <a:pt x="705852" y="893011"/>
                  <a:pt x="721894" y="882316"/>
                </a:cubicBezTo>
                <a:cubicBezTo>
                  <a:pt x="727242" y="866274"/>
                  <a:pt x="737937" y="851100"/>
                  <a:pt x="737937" y="834190"/>
                </a:cubicBezTo>
                <a:cubicBezTo>
                  <a:pt x="737937" y="726737"/>
                  <a:pt x="730952" y="716984"/>
                  <a:pt x="705852" y="641684"/>
                </a:cubicBezTo>
                <a:cubicBezTo>
                  <a:pt x="711199" y="614947"/>
                  <a:pt x="699207" y="576598"/>
                  <a:pt x="721894" y="561474"/>
                </a:cubicBezTo>
                <a:cubicBezTo>
                  <a:pt x="757765" y="537560"/>
                  <a:pt x="808638" y="556776"/>
                  <a:pt x="850231" y="545432"/>
                </a:cubicBezTo>
                <a:cubicBezTo>
                  <a:pt x="868832" y="540359"/>
                  <a:pt x="882316" y="524042"/>
                  <a:pt x="898358" y="513347"/>
                </a:cubicBezTo>
                <a:cubicBezTo>
                  <a:pt x="903705" y="497305"/>
                  <a:pt x="906838" y="480346"/>
                  <a:pt x="914400" y="465221"/>
                </a:cubicBezTo>
                <a:cubicBezTo>
                  <a:pt x="923022" y="447976"/>
                  <a:pt x="938654" y="434713"/>
                  <a:pt x="946484" y="417095"/>
                </a:cubicBezTo>
                <a:cubicBezTo>
                  <a:pt x="960219" y="386190"/>
                  <a:pt x="978568" y="320842"/>
                  <a:pt x="978568" y="320842"/>
                </a:cubicBezTo>
                <a:cubicBezTo>
                  <a:pt x="973221" y="256674"/>
                  <a:pt x="973716" y="191748"/>
                  <a:pt x="962526" y="128337"/>
                </a:cubicBezTo>
                <a:cubicBezTo>
                  <a:pt x="957522" y="99979"/>
                  <a:pt x="940553" y="75089"/>
                  <a:pt x="930442" y="48126"/>
                </a:cubicBezTo>
                <a:cubicBezTo>
                  <a:pt x="924505" y="32293"/>
                  <a:pt x="919747" y="16042"/>
                  <a:pt x="914400" y="0"/>
                </a:cubicBezTo>
                <a:cubicBezTo>
                  <a:pt x="823495" y="5347"/>
                  <a:pt x="731739" y="2534"/>
                  <a:pt x="641684" y="16042"/>
                </a:cubicBezTo>
                <a:cubicBezTo>
                  <a:pt x="622617" y="18902"/>
                  <a:pt x="610803" y="39504"/>
                  <a:pt x="593558" y="48126"/>
                </a:cubicBezTo>
                <a:cubicBezTo>
                  <a:pt x="578433" y="55689"/>
                  <a:pt x="560556" y="56606"/>
                  <a:pt x="545431" y="64169"/>
                </a:cubicBezTo>
                <a:cubicBezTo>
                  <a:pt x="528186" y="72791"/>
                  <a:pt x="516349" y="93246"/>
                  <a:pt x="497305" y="96253"/>
                </a:cubicBezTo>
                <a:cubicBezTo>
                  <a:pt x="389367" y="113296"/>
                  <a:pt x="295526" y="112295"/>
                  <a:pt x="192505" y="112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55017" y="7103548"/>
            <a:ext cx="1299411" cy="882315"/>
          </a:xfrm>
          <a:custGeom>
            <a:avLst/>
            <a:gdLst>
              <a:gd name="connsiteX0" fmla="*/ 385011 w 1299411"/>
              <a:gd name="connsiteY0" fmla="*/ 16042 h 882315"/>
              <a:gd name="connsiteX1" fmla="*/ 176463 w 1299411"/>
              <a:gd name="connsiteY1" fmla="*/ 401052 h 882315"/>
              <a:gd name="connsiteX2" fmla="*/ 160421 w 1299411"/>
              <a:gd name="connsiteY2" fmla="*/ 497305 h 882315"/>
              <a:gd name="connsiteX3" fmla="*/ 16042 w 1299411"/>
              <a:gd name="connsiteY3" fmla="*/ 577515 h 882315"/>
              <a:gd name="connsiteX4" fmla="*/ 0 w 1299411"/>
              <a:gd name="connsiteY4" fmla="*/ 625642 h 882315"/>
              <a:gd name="connsiteX5" fmla="*/ 16042 w 1299411"/>
              <a:gd name="connsiteY5" fmla="*/ 802105 h 882315"/>
              <a:gd name="connsiteX6" fmla="*/ 96253 w 1299411"/>
              <a:gd name="connsiteY6" fmla="*/ 866273 h 882315"/>
              <a:gd name="connsiteX7" fmla="*/ 192505 w 1299411"/>
              <a:gd name="connsiteY7" fmla="*/ 882315 h 882315"/>
              <a:gd name="connsiteX8" fmla="*/ 481263 w 1299411"/>
              <a:gd name="connsiteY8" fmla="*/ 866273 h 882315"/>
              <a:gd name="connsiteX9" fmla="*/ 545432 w 1299411"/>
              <a:gd name="connsiteY9" fmla="*/ 834189 h 882315"/>
              <a:gd name="connsiteX10" fmla="*/ 625642 w 1299411"/>
              <a:gd name="connsiteY10" fmla="*/ 818147 h 882315"/>
              <a:gd name="connsiteX11" fmla="*/ 689811 w 1299411"/>
              <a:gd name="connsiteY11" fmla="*/ 802105 h 882315"/>
              <a:gd name="connsiteX12" fmla="*/ 753979 w 1299411"/>
              <a:gd name="connsiteY12" fmla="*/ 673768 h 882315"/>
              <a:gd name="connsiteX13" fmla="*/ 786063 w 1299411"/>
              <a:gd name="connsiteY13" fmla="*/ 625642 h 882315"/>
              <a:gd name="connsiteX14" fmla="*/ 850232 w 1299411"/>
              <a:gd name="connsiteY14" fmla="*/ 609600 h 882315"/>
              <a:gd name="connsiteX15" fmla="*/ 962526 w 1299411"/>
              <a:gd name="connsiteY15" fmla="*/ 641684 h 882315"/>
              <a:gd name="connsiteX16" fmla="*/ 1010653 w 1299411"/>
              <a:gd name="connsiteY16" fmla="*/ 673768 h 882315"/>
              <a:gd name="connsiteX17" fmla="*/ 1122947 w 1299411"/>
              <a:gd name="connsiteY17" fmla="*/ 657726 h 882315"/>
              <a:gd name="connsiteX18" fmla="*/ 1155032 w 1299411"/>
              <a:gd name="connsiteY18" fmla="*/ 609600 h 882315"/>
              <a:gd name="connsiteX19" fmla="*/ 1187116 w 1299411"/>
              <a:gd name="connsiteY19" fmla="*/ 513347 h 882315"/>
              <a:gd name="connsiteX20" fmla="*/ 1251284 w 1299411"/>
              <a:gd name="connsiteY20" fmla="*/ 385010 h 882315"/>
              <a:gd name="connsiteX21" fmla="*/ 1283368 w 1299411"/>
              <a:gd name="connsiteY21" fmla="*/ 288758 h 882315"/>
              <a:gd name="connsiteX22" fmla="*/ 1299411 w 1299411"/>
              <a:gd name="connsiteY22" fmla="*/ 240631 h 882315"/>
              <a:gd name="connsiteX23" fmla="*/ 1267326 w 1299411"/>
              <a:gd name="connsiteY23" fmla="*/ 208547 h 882315"/>
              <a:gd name="connsiteX24" fmla="*/ 994611 w 1299411"/>
              <a:gd name="connsiteY24" fmla="*/ 160421 h 882315"/>
              <a:gd name="connsiteX25" fmla="*/ 882316 w 1299411"/>
              <a:gd name="connsiteY25" fmla="*/ 128336 h 882315"/>
              <a:gd name="connsiteX26" fmla="*/ 786063 w 1299411"/>
              <a:gd name="connsiteY26" fmla="*/ 96252 h 882315"/>
              <a:gd name="connsiteX27" fmla="*/ 737937 w 1299411"/>
              <a:gd name="connsiteY27" fmla="*/ 64168 h 882315"/>
              <a:gd name="connsiteX28" fmla="*/ 609600 w 1299411"/>
              <a:gd name="connsiteY28" fmla="*/ 32084 h 882315"/>
              <a:gd name="connsiteX29" fmla="*/ 545432 w 1299411"/>
              <a:gd name="connsiteY29" fmla="*/ 0 h 882315"/>
              <a:gd name="connsiteX30" fmla="*/ 401053 w 1299411"/>
              <a:gd name="connsiteY30" fmla="*/ 32084 h 882315"/>
              <a:gd name="connsiteX31" fmla="*/ 336884 w 1299411"/>
              <a:gd name="connsiteY31" fmla="*/ 32084 h 8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411" h="882315">
                <a:moveTo>
                  <a:pt x="385011" y="16042"/>
                </a:moveTo>
                <a:cubicBezTo>
                  <a:pt x="315495" y="144379"/>
                  <a:pt x="238185" y="268790"/>
                  <a:pt x="176463" y="401052"/>
                </a:cubicBezTo>
                <a:cubicBezTo>
                  <a:pt x="162708" y="430527"/>
                  <a:pt x="179074" y="470658"/>
                  <a:pt x="160421" y="497305"/>
                </a:cubicBezTo>
                <a:cubicBezTo>
                  <a:pt x="126845" y="545270"/>
                  <a:pt x="67094" y="560498"/>
                  <a:pt x="16042" y="577515"/>
                </a:cubicBezTo>
                <a:cubicBezTo>
                  <a:pt x="10695" y="593557"/>
                  <a:pt x="0" y="608732"/>
                  <a:pt x="0" y="625642"/>
                </a:cubicBezTo>
                <a:cubicBezTo>
                  <a:pt x="0" y="684706"/>
                  <a:pt x="3667" y="744352"/>
                  <a:pt x="16042" y="802105"/>
                </a:cubicBezTo>
                <a:cubicBezTo>
                  <a:pt x="26070" y="848902"/>
                  <a:pt x="57407" y="857641"/>
                  <a:pt x="96253" y="866273"/>
                </a:cubicBezTo>
                <a:cubicBezTo>
                  <a:pt x="128005" y="873329"/>
                  <a:pt x="160421" y="876968"/>
                  <a:pt x="192505" y="882315"/>
                </a:cubicBezTo>
                <a:cubicBezTo>
                  <a:pt x="288758" y="876968"/>
                  <a:pt x="385746" y="879298"/>
                  <a:pt x="481263" y="866273"/>
                </a:cubicBezTo>
                <a:cubicBezTo>
                  <a:pt x="504958" y="863042"/>
                  <a:pt x="522745" y="841751"/>
                  <a:pt x="545432" y="834189"/>
                </a:cubicBezTo>
                <a:cubicBezTo>
                  <a:pt x="571299" y="825567"/>
                  <a:pt x="599025" y="824062"/>
                  <a:pt x="625642" y="818147"/>
                </a:cubicBezTo>
                <a:cubicBezTo>
                  <a:pt x="647165" y="813364"/>
                  <a:pt x="668421" y="807452"/>
                  <a:pt x="689811" y="802105"/>
                </a:cubicBezTo>
                <a:cubicBezTo>
                  <a:pt x="711200" y="759326"/>
                  <a:pt x="727449" y="713564"/>
                  <a:pt x="753979" y="673768"/>
                </a:cubicBezTo>
                <a:cubicBezTo>
                  <a:pt x="764674" y="657726"/>
                  <a:pt x="770021" y="636337"/>
                  <a:pt x="786063" y="625642"/>
                </a:cubicBezTo>
                <a:cubicBezTo>
                  <a:pt x="804408" y="613412"/>
                  <a:pt x="828842" y="614947"/>
                  <a:pt x="850232" y="609600"/>
                </a:cubicBezTo>
                <a:cubicBezTo>
                  <a:pt x="870792" y="614740"/>
                  <a:pt x="939511" y="630177"/>
                  <a:pt x="962526" y="641684"/>
                </a:cubicBezTo>
                <a:cubicBezTo>
                  <a:pt x="979771" y="650306"/>
                  <a:pt x="994611" y="663073"/>
                  <a:pt x="1010653" y="673768"/>
                </a:cubicBezTo>
                <a:cubicBezTo>
                  <a:pt x="1048084" y="668421"/>
                  <a:pt x="1088395" y="673083"/>
                  <a:pt x="1122947" y="657726"/>
                </a:cubicBezTo>
                <a:cubicBezTo>
                  <a:pt x="1140566" y="649896"/>
                  <a:pt x="1147201" y="627219"/>
                  <a:pt x="1155032" y="609600"/>
                </a:cubicBezTo>
                <a:cubicBezTo>
                  <a:pt x="1168768" y="578695"/>
                  <a:pt x="1171991" y="543596"/>
                  <a:pt x="1187116" y="513347"/>
                </a:cubicBezTo>
                <a:cubicBezTo>
                  <a:pt x="1208505" y="470568"/>
                  <a:pt x="1236159" y="430384"/>
                  <a:pt x="1251284" y="385010"/>
                </a:cubicBezTo>
                <a:lnTo>
                  <a:pt x="1283368" y="288758"/>
                </a:lnTo>
                <a:lnTo>
                  <a:pt x="1299411" y="240631"/>
                </a:lnTo>
                <a:cubicBezTo>
                  <a:pt x="1288716" y="229936"/>
                  <a:pt x="1279137" y="217995"/>
                  <a:pt x="1267326" y="208547"/>
                </a:cubicBezTo>
                <a:cubicBezTo>
                  <a:pt x="1176986" y="136276"/>
                  <a:pt x="1159662" y="172210"/>
                  <a:pt x="994611" y="160421"/>
                </a:cubicBezTo>
                <a:cubicBezTo>
                  <a:pt x="832861" y="106505"/>
                  <a:pt x="1083763" y="188771"/>
                  <a:pt x="882316" y="128336"/>
                </a:cubicBezTo>
                <a:cubicBezTo>
                  <a:pt x="849923" y="118618"/>
                  <a:pt x="814203" y="115012"/>
                  <a:pt x="786063" y="96252"/>
                </a:cubicBezTo>
                <a:cubicBezTo>
                  <a:pt x="770021" y="85557"/>
                  <a:pt x="755182" y="72790"/>
                  <a:pt x="737937" y="64168"/>
                </a:cubicBezTo>
                <a:cubicBezTo>
                  <a:pt x="705051" y="47725"/>
                  <a:pt x="640109" y="38186"/>
                  <a:pt x="609600" y="32084"/>
                </a:cubicBezTo>
                <a:cubicBezTo>
                  <a:pt x="588211" y="21389"/>
                  <a:pt x="569346" y="0"/>
                  <a:pt x="545432" y="0"/>
                </a:cubicBezTo>
                <a:cubicBezTo>
                  <a:pt x="496132" y="0"/>
                  <a:pt x="449780" y="24588"/>
                  <a:pt x="401053" y="32084"/>
                </a:cubicBezTo>
                <a:cubicBezTo>
                  <a:pt x="379912" y="35336"/>
                  <a:pt x="358274" y="32084"/>
                  <a:pt x="336884" y="32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260561" y="7086600"/>
            <a:ext cx="1104158" cy="930442"/>
          </a:xfrm>
          <a:custGeom>
            <a:avLst/>
            <a:gdLst>
              <a:gd name="connsiteX0" fmla="*/ 490542 w 1104158"/>
              <a:gd name="connsiteY0" fmla="*/ 0 h 930442"/>
              <a:gd name="connsiteX1" fmla="*/ 121574 w 1104158"/>
              <a:gd name="connsiteY1" fmla="*/ 561474 h 930442"/>
              <a:gd name="connsiteX2" fmla="*/ 137616 w 1104158"/>
              <a:gd name="connsiteY2" fmla="*/ 609600 h 930442"/>
              <a:gd name="connsiteX3" fmla="*/ 121574 w 1104158"/>
              <a:gd name="connsiteY3" fmla="*/ 721895 h 930442"/>
              <a:gd name="connsiteX4" fmla="*/ 57406 w 1104158"/>
              <a:gd name="connsiteY4" fmla="*/ 786063 h 930442"/>
              <a:gd name="connsiteX5" fmla="*/ 169700 w 1104158"/>
              <a:gd name="connsiteY5" fmla="*/ 898358 h 930442"/>
              <a:gd name="connsiteX6" fmla="*/ 281995 w 1104158"/>
              <a:gd name="connsiteY6" fmla="*/ 930442 h 930442"/>
              <a:gd name="connsiteX7" fmla="*/ 715132 w 1104158"/>
              <a:gd name="connsiteY7" fmla="*/ 914400 h 930442"/>
              <a:gd name="connsiteX8" fmla="*/ 843469 w 1104158"/>
              <a:gd name="connsiteY8" fmla="*/ 850232 h 930442"/>
              <a:gd name="connsiteX9" fmla="*/ 923679 w 1104158"/>
              <a:gd name="connsiteY9" fmla="*/ 818147 h 930442"/>
              <a:gd name="connsiteX10" fmla="*/ 1003890 w 1104158"/>
              <a:gd name="connsiteY10" fmla="*/ 802105 h 930442"/>
              <a:gd name="connsiteX11" fmla="*/ 1052016 w 1104158"/>
              <a:gd name="connsiteY11" fmla="*/ 786063 h 930442"/>
              <a:gd name="connsiteX12" fmla="*/ 1084100 w 1104158"/>
              <a:gd name="connsiteY12" fmla="*/ 737937 h 930442"/>
              <a:gd name="connsiteX13" fmla="*/ 1084100 w 1104158"/>
              <a:gd name="connsiteY13" fmla="*/ 481263 h 930442"/>
              <a:gd name="connsiteX14" fmla="*/ 1068058 w 1104158"/>
              <a:gd name="connsiteY14" fmla="*/ 401053 h 930442"/>
              <a:gd name="connsiteX15" fmla="*/ 987848 w 1104158"/>
              <a:gd name="connsiteY15" fmla="*/ 256674 h 930442"/>
              <a:gd name="connsiteX16" fmla="*/ 923679 w 1104158"/>
              <a:gd name="connsiteY16" fmla="*/ 240632 h 930442"/>
              <a:gd name="connsiteX17" fmla="*/ 891595 w 1104158"/>
              <a:gd name="connsiteY17" fmla="*/ 192505 h 930442"/>
              <a:gd name="connsiteX18" fmla="*/ 811385 w 1104158"/>
              <a:gd name="connsiteY18" fmla="*/ 160421 h 930442"/>
              <a:gd name="connsiteX19" fmla="*/ 763258 w 1104158"/>
              <a:gd name="connsiteY19" fmla="*/ 128337 h 930442"/>
              <a:gd name="connsiteX20" fmla="*/ 731174 w 1104158"/>
              <a:gd name="connsiteY20" fmla="*/ 80211 h 930442"/>
              <a:gd name="connsiteX21" fmla="*/ 683048 w 1104158"/>
              <a:gd name="connsiteY21" fmla="*/ 64168 h 930442"/>
              <a:gd name="connsiteX22" fmla="*/ 618879 w 1104158"/>
              <a:gd name="connsiteY22" fmla="*/ 48126 h 930442"/>
              <a:gd name="connsiteX23" fmla="*/ 570753 w 1104158"/>
              <a:gd name="connsiteY23" fmla="*/ 32084 h 930442"/>
              <a:gd name="connsiteX24" fmla="*/ 394290 w 1104158"/>
              <a:gd name="connsiteY24" fmla="*/ 16042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158" h="930442">
                <a:moveTo>
                  <a:pt x="490542" y="0"/>
                </a:moveTo>
                <a:cubicBezTo>
                  <a:pt x="-184248" y="863731"/>
                  <a:pt x="-7707" y="302909"/>
                  <a:pt x="121574" y="561474"/>
                </a:cubicBezTo>
                <a:cubicBezTo>
                  <a:pt x="129136" y="576599"/>
                  <a:pt x="132269" y="593558"/>
                  <a:pt x="137616" y="609600"/>
                </a:cubicBezTo>
                <a:cubicBezTo>
                  <a:pt x="132269" y="647032"/>
                  <a:pt x="137221" y="687472"/>
                  <a:pt x="121574" y="721895"/>
                </a:cubicBezTo>
                <a:cubicBezTo>
                  <a:pt x="109057" y="749433"/>
                  <a:pt x="66972" y="757366"/>
                  <a:pt x="57406" y="786063"/>
                </a:cubicBezTo>
                <a:cubicBezTo>
                  <a:pt x="25662" y="881297"/>
                  <a:pt x="115078" y="880151"/>
                  <a:pt x="169700" y="898358"/>
                </a:cubicBezTo>
                <a:cubicBezTo>
                  <a:pt x="238739" y="921371"/>
                  <a:pt x="201427" y="910300"/>
                  <a:pt x="281995" y="930442"/>
                </a:cubicBezTo>
                <a:cubicBezTo>
                  <a:pt x="426374" y="925095"/>
                  <a:pt x="570974" y="924010"/>
                  <a:pt x="715132" y="914400"/>
                </a:cubicBezTo>
                <a:cubicBezTo>
                  <a:pt x="756871" y="911617"/>
                  <a:pt x="815079" y="864427"/>
                  <a:pt x="843469" y="850232"/>
                </a:cubicBezTo>
                <a:cubicBezTo>
                  <a:pt x="869225" y="837354"/>
                  <a:pt x="896097" y="826422"/>
                  <a:pt x="923679" y="818147"/>
                </a:cubicBezTo>
                <a:cubicBezTo>
                  <a:pt x="949796" y="810312"/>
                  <a:pt x="977438" y="808718"/>
                  <a:pt x="1003890" y="802105"/>
                </a:cubicBezTo>
                <a:cubicBezTo>
                  <a:pt x="1020295" y="798004"/>
                  <a:pt x="1035974" y="791410"/>
                  <a:pt x="1052016" y="786063"/>
                </a:cubicBezTo>
                <a:cubicBezTo>
                  <a:pt x="1062711" y="770021"/>
                  <a:pt x="1075478" y="755182"/>
                  <a:pt x="1084100" y="737937"/>
                </a:cubicBezTo>
                <a:cubicBezTo>
                  <a:pt x="1124123" y="657890"/>
                  <a:pt x="1093467" y="565565"/>
                  <a:pt x="1084100" y="481263"/>
                </a:cubicBezTo>
                <a:cubicBezTo>
                  <a:pt x="1081089" y="454164"/>
                  <a:pt x="1075232" y="427358"/>
                  <a:pt x="1068058" y="401053"/>
                </a:cubicBezTo>
                <a:cubicBezTo>
                  <a:pt x="1052125" y="342632"/>
                  <a:pt x="1044241" y="288899"/>
                  <a:pt x="987848" y="256674"/>
                </a:cubicBezTo>
                <a:cubicBezTo>
                  <a:pt x="968705" y="245735"/>
                  <a:pt x="945069" y="245979"/>
                  <a:pt x="923679" y="240632"/>
                </a:cubicBezTo>
                <a:cubicBezTo>
                  <a:pt x="912984" y="224590"/>
                  <a:pt x="907284" y="203712"/>
                  <a:pt x="891595" y="192505"/>
                </a:cubicBezTo>
                <a:cubicBezTo>
                  <a:pt x="868163" y="175767"/>
                  <a:pt x="837141" y="173299"/>
                  <a:pt x="811385" y="160421"/>
                </a:cubicBezTo>
                <a:cubicBezTo>
                  <a:pt x="794140" y="151799"/>
                  <a:pt x="779300" y="139032"/>
                  <a:pt x="763258" y="128337"/>
                </a:cubicBezTo>
                <a:cubicBezTo>
                  <a:pt x="752563" y="112295"/>
                  <a:pt x="746229" y="92255"/>
                  <a:pt x="731174" y="80211"/>
                </a:cubicBezTo>
                <a:cubicBezTo>
                  <a:pt x="717970" y="69647"/>
                  <a:pt x="699307" y="68814"/>
                  <a:pt x="683048" y="64168"/>
                </a:cubicBezTo>
                <a:cubicBezTo>
                  <a:pt x="661848" y="58111"/>
                  <a:pt x="640079" y="54183"/>
                  <a:pt x="618879" y="48126"/>
                </a:cubicBezTo>
                <a:cubicBezTo>
                  <a:pt x="602620" y="43481"/>
                  <a:pt x="587466" y="34655"/>
                  <a:pt x="570753" y="32084"/>
                </a:cubicBezTo>
                <a:cubicBezTo>
                  <a:pt x="463021" y="15510"/>
                  <a:pt x="458300" y="16042"/>
                  <a:pt x="394290" y="160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0" name="TextBox 49"/>
          <p:cNvSpPr txBox="1"/>
          <p:nvPr/>
        </p:nvSpPr>
        <p:spPr>
          <a:xfrm>
            <a:off x="223405" y="822236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1</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6" name="TextBox 55"/>
          <p:cNvSpPr txBox="1"/>
          <p:nvPr/>
        </p:nvSpPr>
        <p:spPr>
          <a:xfrm>
            <a:off x="23321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2</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7" name="TextBox 56"/>
          <p:cNvSpPr txBox="1"/>
          <p:nvPr/>
        </p:nvSpPr>
        <p:spPr>
          <a:xfrm>
            <a:off x="4618101" y="818988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3</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8" name="TextBox 57"/>
          <p:cNvSpPr txBox="1"/>
          <p:nvPr/>
        </p:nvSpPr>
        <p:spPr>
          <a:xfrm>
            <a:off x="68279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4</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9" name="TextBox 58"/>
          <p:cNvSpPr txBox="1"/>
          <p:nvPr/>
        </p:nvSpPr>
        <p:spPr>
          <a:xfrm>
            <a:off x="288758" y="8964318"/>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47462" y="8927412"/>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53" name="Rectangle 52"/>
          <p:cNvSpPr/>
          <p:nvPr/>
        </p:nvSpPr>
        <p:spPr>
          <a:xfrm>
            <a:off x="288758" y="9251430"/>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pic>
        <p:nvPicPr>
          <p:cNvPr id="51" name="Picture 50"/>
          <p:cNvPicPr>
            <a:picLocks noChangeAspect="1"/>
          </p:cNvPicPr>
          <p:nvPr/>
        </p:nvPicPr>
        <p:blipFill rotWithShape="1">
          <a:blip r:embed="rId24"/>
          <a:srcRect l="4022"/>
          <a:stretch/>
        </p:blipFill>
        <p:spPr>
          <a:xfrm>
            <a:off x="4797209" y="9243536"/>
            <a:ext cx="3839617" cy="2912735"/>
          </a:xfrm>
          <a:prstGeom prst="rect">
            <a:avLst/>
          </a:prstGeom>
        </p:spPr>
      </p:pic>
    </p:spTree>
    <p:extLst>
      <p:ext uri="{BB962C8B-B14F-4D97-AF65-F5344CB8AC3E}">
        <p14:creationId xmlns:p14="http://schemas.microsoft.com/office/powerpoint/2010/main" val="1005343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2003506"/>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4237301"/>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4586583"/>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4586583"/>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4586583"/>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6610055"/>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8624162"/>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6610055"/>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18651992"/>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18651992"/>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6618507"/>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8851696"/>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2053104"/>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1737777"/>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2020349"/>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2037727"/>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2063723"/>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3558800"/>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3558800"/>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355144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3565091"/>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6955066"/>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Tree>
    <p:extLst>
      <p:ext uri="{BB962C8B-B14F-4D97-AF65-F5344CB8AC3E}">
        <p14:creationId xmlns:p14="http://schemas.microsoft.com/office/powerpoint/2010/main" val="3470967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428673"/>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5996129"/>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Project Date: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Jan 2013 – Present</a:t>
            </a:r>
          </a:p>
          <a:p>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Keywords: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PIs: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Sponsors: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200" b="1" dirty="0">
                <a:latin typeface="Adelle Rg" panose="02000503060000020004" pitchFamily="2" charset="0"/>
                <a:ea typeface="Malgun Gothic" panose="020B0503020000020004" pitchFamily="34" charset="-127"/>
                <a:cs typeface="Times New Roman" panose="02020603050405020304" pitchFamily="18" charset="0"/>
              </a:rPr>
              <a:t> </a:t>
            </a: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Recent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7264435"/>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7613717"/>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7613717"/>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7613717"/>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9637189"/>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1651296"/>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9637189"/>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1679126"/>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1679126"/>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9645641"/>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1878830"/>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5080238"/>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4764911"/>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5047483"/>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5064861"/>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5090857"/>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658593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6585934"/>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6578577"/>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6592225"/>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9982200"/>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
        <p:nvSpPr>
          <p:cNvPr id="75" name="TextBox 74"/>
          <p:cNvSpPr txBox="1"/>
          <p:nvPr/>
        </p:nvSpPr>
        <p:spPr>
          <a:xfrm>
            <a:off x="4663045" y="6721932"/>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Photos</a:t>
            </a:r>
          </a:p>
          <a:p>
            <a:endParaRPr lang="en-US" dirty="0"/>
          </a:p>
        </p:txBody>
      </p:sp>
      <p:grpSp>
        <p:nvGrpSpPr>
          <p:cNvPr id="72" name="Group 71"/>
          <p:cNvGrpSpPr/>
          <p:nvPr/>
        </p:nvGrpSpPr>
        <p:grpSpPr>
          <a:xfrm>
            <a:off x="4658172" y="7054449"/>
            <a:ext cx="4296284" cy="2907699"/>
            <a:chOff x="234901" y="18093551"/>
            <a:chExt cx="8844123" cy="5985649"/>
          </a:xfrm>
        </p:grpSpPr>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908" y="18093551"/>
              <a:ext cx="2878580" cy="1920240"/>
            </a:xfrm>
            <a:prstGeom prst="rect">
              <a:avLst/>
            </a:prstGeom>
          </p:spPr>
        </p:pic>
        <p:pic>
          <p:nvPicPr>
            <p:cNvPr id="77" name="Picture 7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205032" y="18093551"/>
              <a:ext cx="2878954" cy="1920240"/>
            </a:xfrm>
            <a:prstGeom prst="rect">
              <a:avLst/>
            </a:prstGeom>
          </p:spPr>
        </p:pic>
        <p:pic>
          <p:nvPicPr>
            <p:cNvPr id="78" name="Picture 7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200068" y="18093551"/>
              <a:ext cx="2878956" cy="1920240"/>
            </a:xfrm>
            <a:prstGeom prst="rect">
              <a:avLst/>
            </a:prstGeom>
          </p:spPr>
        </p:pic>
        <p:pic>
          <p:nvPicPr>
            <p:cNvPr id="79" name="Picture 7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200068" y="20117023"/>
              <a:ext cx="2878956" cy="1920240"/>
            </a:xfrm>
            <a:prstGeom prst="rect">
              <a:avLst/>
            </a:prstGeom>
          </p:spPr>
        </p:pic>
        <p:pic>
          <p:nvPicPr>
            <p:cNvPr id="80" name="Picture 7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200068" y="22131130"/>
              <a:ext cx="2878956" cy="1920240"/>
            </a:xfrm>
            <a:prstGeom prst="rect">
              <a:avLst/>
            </a:prstGeom>
          </p:spPr>
        </p:pic>
        <p:pic>
          <p:nvPicPr>
            <p:cNvPr id="81" name="Picture 8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205032" y="20117023"/>
              <a:ext cx="2878956" cy="1920240"/>
            </a:xfrm>
            <a:prstGeom prst="rect">
              <a:avLst/>
            </a:prstGeom>
          </p:spPr>
        </p:pic>
        <p:pic>
          <p:nvPicPr>
            <p:cNvPr id="82" name="Picture 8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34901" y="22158960"/>
              <a:ext cx="2878956" cy="1920240"/>
            </a:xfrm>
            <a:prstGeom prst="rect">
              <a:avLst/>
            </a:prstGeom>
          </p:spPr>
        </p:pic>
        <p:pic>
          <p:nvPicPr>
            <p:cNvPr id="83" name="Picture 8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204385" y="22158960"/>
              <a:ext cx="2878956" cy="1920240"/>
            </a:xfrm>
            <a:prstGeom prst="rect">
              <a:avLst/>
            </a:prstGeom>
          </p:spPr>
        </p:pic>
        <p:pic>
          <p:nvPicPr>
            <p:cNvPr id="84" name="Picture 8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34908" y="20125475"/>
              <a:ext cx="2878956" cy="1920240"/>
            </a:xfrm>
            <a:prstGeom prst="rect">
              <a:avLst/>
            </a:prstGeom>
          </p:spPr>
        </p:pic>
      </p:grpSp>
    </p:spTree>
    <p:extLst>
      <p:ext uri="{BB962C8B-B14F-4D97-AF65-F5344CB8AC3E}">
        <p14:creationId xmlns:p14="http://schemas.microsoft.com/office/powerpoint/2010/main" val="30400077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1851107"/>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7485767"/>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build scientific inquiry skills as they explore questions about their own body data? Questions like: “Does my heart beat faster when running vs. reading a book and why?” or even “How does food travel through my body?” “Does my heart beat faster when running vs. reading a book and why?” or even “How does food travel through my body?”</a:t>
            </a: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4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Recent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5686869"/>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036151"/>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036151"/>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036151"/>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059623"/>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073730"/>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059623"/>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101560"/>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101560"/>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068075"/>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0301264"/>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3502672"/>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187345"/>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3469917"/>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3487295"/>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3513291"/>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008368"/>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008368"/>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00101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014659"/>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6155894" y="7148918"/>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7615181" y="7148918"/>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4658172" y="7145334"/>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60425" y="8768921"/>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56308" y="8766454"/>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6820" y="87390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75" name="TextBox 74"/>
          <p:cNvSpPr txBox="1"/>
          <p:nvPr/>
        </p:nvSpPr>
        <p:spPr>
          <a:xfrm>
            <a:off x="4663045" y="6721932"/>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a:p>
            <a:endParaRPr lang="en-US" dirty="0"/>
          </a:p>
        </p:txBody>
      </p:sp>
      <p:sp>
        <p:nvSpPr>
          <p:cNvPr id="69" name="Rectangle 68"/>
          <p:cNvSpPr/>
          <p:nvPr/>
        </p:nvSpPr>
        <p:spPr>
          <a:xfrm>
            <a:off x="9778482" y="2268354"/>
            <a:ext cx="2204053" cy="2092881"/>
          </a:xfrm>
          <a:prstGeom prst="rect">
            <a:avLst/>
          </a:prstGeom>
          <a:ln>
            <a:solidFill>
              <a:schemeClr val="bg1">
                <a:lumMod val="75000"/>
              </a:schemeClr>
            </a:solidFill>
          </a:ln>
        </p:spPr>
        <p:txBody>
          <a:bodyPr wrap="square" lIns="182880">
            <a:spAutoFit/>
          </a:bodyPr>
          <a:lstStyle/>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Keywords: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PIs: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Sponsors: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b="1" dirty="0">
                <a:latin typeface="Adelle Rg" panose="02000503060000020004" pitchFamily="2" charset="0"/>
                <a:ea typeface="Malgun Gothic" panose="020B0503020000020004" pitchFamily="34" charset="-127"/>
                <a:cs typeface="Times New Roman" panose="02020603050405020304" pitchFamily="18" charset="0"/>
              </a:rPr>
              <a:t>|</a:t>
            </a:r>
            <a:r>
              <a:rPr lang="en-US" sz="12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200" b="1" dirty="0">
                <a:latin typeface="Adelle Rg" panose="02000503060000020004" pitchFamily="2" charset="0"/>
                <a:ea typeface="Malgun Gothic" panose="020B0503020000020004" pitchFamily="34" charset="-127"/>
                <a:cs typeface="Times New Roman" panose="02020603050405020304" pitchFamily="18" charset="0"/>
              </a:rPr>
              <a:t> </a:t>
            </a:r>
          </a:p>
        </p:txBody>
      </p:sp>
    </p:spTree>
    <p:extLst>
      <p:ext uri="{BB962C8B-B14F-4D97-AF65-F5344CB8AC3E}">
        <p14:creationId xmlns:p14="http://schemas.microsoft.com/office/powerpoint/2010/main" val="1813698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4137107"/>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1668790"/>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Recent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370902"/>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325727"/>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435748"/>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9128772"/>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720184"/>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720184"/>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720184"/>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743656"/>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757763"/>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743656"/>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785593"/>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785593"/>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752108"/>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0985297"/>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4186705"/>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871378"/>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4153950"/>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4171328"/>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4197324"/>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69240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692401"/>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68504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698692"/>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9088667"/>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
        <p:nvSpPr>
          <p:cNvPr id="71" name="TextBox 70"/>
          <p:cNvSpPr txBox="1"/>
          <p:nvPr/>
        </p:nvSpPr>
        <p:spPr>
          <a:xfrm>
            <a:off x="-19050" y="5870536"/>
            <a:ext cx="3818038" cy="830997"/>
          </a:xfrm>
          <a:prstGeom prst="rect">
            <a:avLst/>
          </a:prstGeom>
          <a:noFill/>
        </p:spPr>
        <p:txBody>
          <a:bodyPr wrap="square" rtlCol="0">
            <a:spAutoFit/>
          </a:bodyPr>
          <a:lstStyle/>
          <a:p>
            <a:r>
              <a:rPr lang="en-US" sz="1200" b="1" dirty="0">
                <a:latin typeface="Adelle Rg" panose="02000503060000020004" pitchFamily="2" charset="0"/>
                <a:ea typeface="Malgun Gothic" panose="020B0503020000020004" pitchFamily="34" charset="-127"/>
                <a:cs typeface="Times New Roman" panose="02020603050405020304" pitchFamily="18" charset="0"/>
              </a:rPr>
              <a:t>Project Date: </a:t>
            </a:r>
            <a:r>
              <a:rPr lang="en-US" sz="1200" dirty="0">
                <a:latin typeface="Adelle Rg" panose="02000503060000020004" pitchFamily="2" charset="0"/>
                <a:ea typeface="Malgun Gothic" panose="020B0503020000020004" pitchFamily="34" charset="-127"/>
                <a:cs typeface="Times New Roman" panose="02020603050405020304" pitchFamily="18" charset="0"/>
              </a:rPr>
              <a:t>Jan 2013 – Present</a:t>
            </a:r>
          </a:p>
          <a:p>
            <a:r>
              <a:rPr lang="en-US" sz="12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2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r>
              <a:rPr lang="en-US" sz="12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2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r>
              <a:rPr lang="en-US" sz="12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2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200" b="1" dirty="0">
                <a:latin typeface="Adelle Rg" panose="02000503060000020004" pitchFamily="2" charset="0"/>
                <a:ea typeface="Malgun Gothic" panose="020B0503020000020004" pitchFamily="34" charset="-127"/>
                <a:cs typeface="Times New Roman" panose="02020603050405020304" pitchFamily="18" charset="0"/>
              </a:rPr>
              <a:t> </a:t>
            </a:r>
          </a:p>
        </p:txBody>
      </p:sp>
    </p:spTree>
    <p:extLst>
      <p:ext uri="{BB962C8B-B14F-4D97-AF65-F5344CB8AC3E}">
        <p14:creationId xmlns:p14="http://schemas.microsoft.com/office/powerpoint/2010/main" val="39867704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735240"/>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5969035"/>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706727"/>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816748"/>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9509772"/>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318317"/>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318317"/>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318317"/>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341789"/>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355896"/>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341789"/>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383726"/>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383726"/>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350241"/>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0583430"/>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3784838"/>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469511"/>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3752083"/>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3769461"/>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3795457"/>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29053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290534"/>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283177"/>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296825"/>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8686800"/>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
        <p:nvSpPr>
          <p:cNvPr id="74" name="Rectangle 73"/>
          <p:cNvSpPr/>
          <p:nvPr/>
        </p:nvSpPr>
        <p:spPr>
          <a:xfrm>
            <a:off x="68162" y="6919748"/>
            <a:ext cx="8852959" cy="1578253"/>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1169064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t>Project Areas</a:t>
            </a:r>
          </a:p>
        </p:txBody>
      </p:sp>
      <p:sp>
        <p:nvSpPr>
          <p:cNvPr id="3" name="Content Placeholder 2"/>
          <p:cNvSpPr>
            <a:spLocks noGrp="1"/>
          </p:cNvSpPr>
          <p:nvPr>
            <p:ph idx="1"/>
          </p:nvPr>
        </p:nvSpPr>
        <p:spPr/>
        <p:txBody>
          <a:bodyPr>
            <a:normAutofit/>
          </a:bodyPr>
          <a:lstStyle/>
          <a:p>
            <a:r>
              <a:rPr lang="en-US" sz="2500" dirty="0"/>
              <a:t>E-Textiles</a:t>
            </a:r>
          </a:p>
          <a:p>
            <a:pPr lvl="1"/>
            <a:r>
              <a:rPr lang="en-US" sz="1531" dirty="0"/>
              <a:t>Social Fabric Fitness</a:t>
            </a:r>
          </a:p>
          <a:p>
            <a:pPr lvl="1"/>
            <a:r>
              <a:rPr lang="en-US" sz="1531" dirty="0"/>
              <a:t>BodyVis</a:t>
            </a:r>
          </a:p>
          <a:p>
            <a:pPr lvl="1"/>
            <a:r>
              <a:rPr lang="en-US" sz="1531" dirty="0" err="1"/>
              <a:t>MakerShoe</a:t>
            </a:r>
            <a:r>
              <a:rPr lang="en-US" sz="1531" dirty="0"/>
              <a:t>/</a:t>
            </a:r>
            <a:r>
              <a:rPr lang="en-US" sz="1531" dirty="0" err="1"/>
              <a:t>MakerWear</a:t>
            </a:r>
            <a:endParaRPr lang="en-US" sz="1531" dirty="0"/>
          </a:p>
          <a:p>
            <a:r>
              <a:rPr lang="en-US" sz="2500" dirty="0"/>
              <a:t>Creativity Support Tools</a:t>
            </a:r>
          </a:p>
          <a:p>
            <a:pPr lvl="1"/>
            <a:r>
              <a:rPr lang="en-US" sz="1531" dirty="0" err="1"/>
              <a:t>MakerShoe</a:t>
            </a:r>
            <a:r>
              <a:rPr lang="en-US" sz="1531" dirty="0"/>
              <a:t>/</a:t>
            </a:r>
            <a:r>
              <a:rPr lang="en-US" sz="1531" dirty="0" err="1"/>
              <a:t>MakerWear</a:t>
            </a:r>
            <a:endParaRPr lang="en-US" sz="1531" dirty="0"/>
          </a:p>
          <a:p>
            <a:pPr lvl="1"/>
            <a:r>
              <a:rPr lang="en-US" sz="1531" dirty="0"/>
              <a:t>Pixel</a:t>
            </a:r>
          </a:p>
          <a:p>
            <a:r>
              <a:rPr lang="en-US" sz="2500" dirty="0"/>
              <a:t>Environmental Sustainability</a:t>
            </a:r>
          </a:p>
          <a:p>
            <a:pPr lvl="1"/>
            <a:r>
              <a:rPr lang="en-US" sz="1531" dirty="0"/>
              <a:t>Pervasive thermography stuff</a:t>
            </a:r>
          </a:p>
          <a:p>
            <a:pPr lvl="1"/>
            <a:r>
              <a:rPr lang="en-US" sz="1531" dirty="0"/>
              <a:t>Jon’s dissertation stuff</a:t>
            </a:r>
          </a:p>
          <a:p>
            <a:r>
              <a:rPr lang="en-US" sz="2500" dirty="0"/>
              <a:t>Accessibility</a:t>
            </a:r>
          </a:p>
          <a:p>
            <a:pPr lvl="1"/>
            <a:r>
              <a:rPr lang="en-US" sz="1531" dirty="0"/>
              <a:t>Kotaro’s work</a:t>
            </a:r>
          </a:p>
          <a:p>
            <a:pPr lvl="1"/>
            <a:r>
              <a:rPr lang="en-US" sz="1531" dirty="0" err="1"/>
              <a:t>HandSight</a:t>
            </a:r>
            <a:endParaRPr lang="en-US" sz="1531" dirty="0"/>
          </a:p>
          <a:p>
            <a:pPr lvl="1"/>
            <a:r>
              <a:rPr lang="en-US" sz="1531" dirty="0" err="1"/>
              <a:t>GlassEar</a:t>
            </a:r>
            <a:endParaRPr lang="en-US" sz="1531" dirty="0"/>
          </a:p>
          <a:p>
            <a:pPr lvl="1"/>
            <a:r>
              <a:rPr lang="en-US" sz="1531" dirty="0"/>
              <a:t>Accessible Input</a:t>
            </a:r>
          </a:p>
          <a:p>
            <a:r>
              <a:rPr lang="en-US" sz="2500" dirty="0"/>
              <a:t>Wearables</a:t>
            </a:r>
          </a:p>
          <a:p>
            <a:pPr lvl="1"/>
            <a:r>
              <a:rPr lang="en-US" sz="1531" dirty="0"/>
              <a:t>BodyVis</a:t>
            </a:r>
          </a:p>
          <a:p>
            <a:pPr lvl="1"/>
            <a:r>
              <a:rPr lang="en-US" sz="1531" dirty="0"/>
              <a:t>Social Fabric Fitness</a:t>
            </a:r>
          </a:p>
          <a:p>
            <a:pPr lvl="1"/>
            <a:r>
              <a:rPr lang="en-US" sz="1531" dirty="0" err="1"/>
              <a:t>MakerShoe</a:t>
            </a:r>
            <a:r>
              <a:rPr lang="en-US" sz="1531" dirty="0"/>
              <a:t>/</a:t>
            </a:r>
            <a:r>
              <a:rPr lang="en-US" sz="1531" dirty="0" err="1"/>
              <a:t>MakerWear</a:t>
            </a:r>
            <a:endParaRPr lang="en-US" sz="1531" dirty="0"/>
          </a:p>
          <a:p>
            <a:pPr lvl="1"/>
            <a:r>
              <a:rPr lang="en-US" sz="1531" dirty="0" err="1"/>
              <a:t>HandSight</a:t>
            </a:r>
            <a:endParaRPr lang="en-US" sz="1531" dirty="0"/>
          </a:p>
          <a:p>
            <a:pPr lvl="1"/>
            <a:r>
              <a:rPr lang="en-US" sz="1531" dirty="0" err="1"/>
              <a:t>GlassEar</a:t>
            </a:r>
            <a:endParaRPr lang="en-US" sz="1531" dirty="0"/>
          </a:p>
          <a:p>
            <a:r>
              <a:rPr lang="en-US" sz="2500" dirty="0"/>
              <a:t>Urban Informatics/Smart Cities</a:t>
            </a:r>
          </a:p>
          <a:p>
            <a:pPr lvl="1"/>
            <a:r>
              <a:rPr lang="en-US" sz="1531" dirty="0"/>
              <a:t>Bike sharing stuff</a:t>
            </a:r>
          </a:p>
          <a:p>
            <a:pPr lvl="1"/>
            <a:r>
              <a:rPr lang="en-US" sz="1531" dirty="0"/>
              <a:t>London transport stuff with Neal </a:t>
            </a:r>
            <a:r>
              <a:rPr lang="en-US" sz="1531" dirty="0" err="1"/>
              <a:t>Lathia</a:t>
            </a:r>
            <a:endParaRPr lang="en-US" sz="1531" dirty="0"/>
          </a:p>
          <a:p>
            <a:pPr lvl="1"/>
            <a:r>
              <a:rPr lang="en-US" sz="1531" dirty="0"/>
              <a:t>Some of Kotaro’s stuff</a:t>
            </a:r>
          </a:p>
          <a:p>
            <a:pPr lvl="1"/>
            <a:r>
              <a:rPr lang="en-US" sz="1531" dirty="0"/>
              <a:t>Paper with John </a:t>
            </a:r>
            <a:r>
              <a:rPr lang="en-US" sz="1531" dirty="0" err="1"/>
              <a:t>Krumm</a:t>
            </a:r>
            <a:endParaRPr lang="en-US" sz="1531" dirty="0"/>
          </a:p>
        </p:txBody>
      </p:sp>
    </p:spTree>
    <p:extLst>
      <p:ext uri="{BB962C8B-B14F-4D97-AF65-F5344CB8AC3E}">
        <p14:creationId xmlns:p14="http://schemas.microsoft.com/office/powerpoint/2010/main" val="15780845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t>Projects</a:t>
            </a:r>
          </a:p>
        </p:txBody>
      </p:sp>
      <p:sp>
        <p:nvSpPr>
          <p:cNvPr id="3" name="Content Placeholder 2"/>
          <p:cNvSpPr>
            <a:spLocks noGrp="1"/>
          </p:cNvSpPr>
          <p:nvPr>
            <p:ph idx="1"/>
          </p:nvPr>
        </p:nvSpPr>
        <p:spPr/>
        <p:txBody>
          <a:bodyPr>
            <a:normAutofit/>
          </a:bodyPr>
          <a:lstStyle/>
          <a:p>
            <a:r>
              <a:rPr lang="en-US" sz="2500" dirty="0" err="1"/>
              <a:t>HandSight</a:t>
            </a:r>
            <a:endParaRPr lang="en-US" sz="2500" dirty="0"/>
          </a:p>
          <a:p>
            <a:r>
              <a:rPr lang="en-US" sz="2500" dirty="0"/>
              <a:t>Pervasive Thermography</a:t>
            </a:r>
          </a:p>
          <a:p>
            <a:r>
              <a:rPr lang="en-US" sz="2500" dirty="0"/>
              <a:t>Sensing and Feedback for Environmental Sustainability</a:t>
            </a:r>
          </a:p>
          <a:p>
            <a:r>
              <a:rPr lang="en-US" sz="2500" dirty="0"/>
              <a:t>Wearable Sensing and Visualization for Body Learning</a:t>
            </a:r>
          </a:p>
          <a:p>
            <a:r>
              <a:rPr lang="en-US" sz="2500" dirty="0"/>
              <a:t>Characterizing Physical World Accessibility at Scale</a:t>
            </a:r>
          </a:p>
          <a:p>
            <a:r>
              <a:rPr lang="en-US" sz="2500" dirty="0" err="1"/>
              <a:t>MakerWear</a:t>
            </a:r>
            <a:endParaRPr lang="en-US" sz="1531" dirty="0"/>
          </a:p>
        </p:txBody>
      </p:sp>
    </p:spTree>
    <p:extLst>
      <p:ext uri="{BB962C8B-B14F-4D97-AF65-F5344CB8AC3E}">
        <p14:creationId xmlns:p14="http://schemas.microsoft.com/office/powerpoint/2010/main" val="183922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6818</TotalTime>
  <Words>25981</Words>
  <Application>Microsoft Office PowerPoint</Application>
  <PresentationFormat>Custom</PresentationFormat>
  <Paragraphs>3653</Paragraphs>
  <Slides>96</Slides>
  <Notes>17</Notes>
  <HiddenSlides>3</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96</vt:i4>
      </vt:variant>
    </vt:vector>
  </HeadingPairs>
  <TitlesOfParts>
    <vt:vector size="117" baseType="lpstr">
      <vt:lpstr>Adelle</vt:lpstr>
      <vt:lpstr>Adelle Light</vt:lpstr>
      <vt:lpstr>Adelle Rg</vt:lpstr>
      <vt:lpstr>Adelle Thin</vt:lpstr>
      <vt:lpstr>Bebas Neue</vt:lpstr>
      <vt:lpstr>HelveticaNeueLT Com 33 ThEx</vt:lpstr>
      <vt:lpstr>HelveticaNeueLT Com 35 Th</vt:lpstr>
      <vt:lpstr>Malgun Gothic</vt:lpstr>
      <vt:lpstr>Raleway</vt:lpstr>
      <vt:lpstr>Segoe Condensed</vt:lpstr>
      <vt:lpstr>SegoeUILightWeb</vt:lpstr>
      <vt:lpstr>SegoeUISemiboldWeb</vt:lpstr>
      <vt:lpstr>Arial</vt:lpstr>
      <vt:lpstr>Baskerville Old Face</vt:lpstr>
      <vt:lpstr>Calibri</vt:lpstr>
      <vt:lpstr>Segoe UI</vt:lpstr>
      <vt:lpstr>Segoe UI Light</vt:lpstr>
      <vt:lpstr>Segoe UI Semibold</vt:lpstr>
      <vt:lpstr>Segoe UI Semilight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Areas</vt:lpstr>
      <vt:lpstr>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Froehlich</dc:creator>
  <cp:lastModifiedBy>Johnson Kuang</cp:lastModifiedBy>
  <cp:revision>194</cp:revision>
  <cp:lastPrinted>2018-07-02T17:53:13Z</cp:lastPrinted>
  <dcterms:created xsi:type="dcterms:W3CDTF">2006-08-16T00:00:00Z</dcterms:created>
  <dcterms:modified xsi:type="dcterms:W3CDTF">2018-07-02T18:24:19Z</dcterms:modified>
</cp:coreProperties>
</file>